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5B21CE5-E008-AC43-C340-65256714D11C}" v="7868" dt="2025-08-27T13:43:36.607"/>
    <p1510:client id="{7F920888-9599-C66C-FBB8-D4554CED86F1}" v="33" dt="2025-08-26T15:12:16.03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117" d="100"/>
          <a:sy n="117" d="100"/>
        </p:scale>
        <p:origin x="184" y="40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8/27/2025</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eg>
</file>

<file path=ppt/media/image27.png>
</file>

<file path=ppt/media/image28.png>
</file>

<file path=ppt/media/image29.png>
</file>

<file path=ppt/media/image3.png>
</file>

<file path=ppt/media/image30.jpeg>
</file>

<file path=ppt/media/image31.png>
</file>

<file path=ppt/media/image32.png>
</file>

<file path=ppt/media/image33.png>
</file>

<file path=ppt/media/image34.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8/27/2025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8/27/2025</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8/27/2025</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8/27/2025</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8/27/2025</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8/27/2025</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8/27/2025</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8/27/2025</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8/27/2025</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8/27/2025</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8/27/2025</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33.png"/></Relationships>
</file>

<file path=ppt/slides/_rels/slide47.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Kacper </a:t>
            </a:r>
            <a:r>
              <a:rPr lang="en-US" dirty="0" err="1">
                <a:solidFill>
                  <a:schemeClr val="bg2"/>
                </a:solidFill>
                <a:latin typeface="Abadi"/>
                <a:ea typeface="SF Pro" pitchFamily="2" charset="0"/>
                <a:cs typeface="SF Pro" pitchFamily="2" charset="0"/>
              </a:rPr>
              <a:t>Gawroński</a:t>
            </a:r>
          </a:p>
          <a:p>
            <a:r>
              <a:rPr lang="en-US" dirty="0">
                <a:solidFill>
                  <a:schemeClr val="bg2"/>
                </a:solidFill>
                <a:latin typeface="Abadi"/>
                <a:ea typeface="SF Pro" pitchFamily="2" charset="0"/>
                <a:cs typeface="SF Pro" pitchFamily="2" charset="0"/>
              </a:rPr>
              <a:t>26/08/2025</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a:solidFill>
                  <a:schemeClr val="accent3">
                    <a:lumMod val="25000"/>
                  </a:schemeClr>
                </a:solidFill>
                <a:latin typeface="Abadi" panose="020B0604020104020204" pitchFamily="34" charset="0"/>
              </a:rPr>
              <a:t>Describe how data were processed</a:t>
            </a:r>
          </a:p>
          <a:p>
            <a:r>
              <a:rPr lang="en-US" sz="2200">
                <a:solidFill>
                  <a:schemeClr val="accent3">
                    <a:lumMod val="25000"/>
                  </a:schemeClr>
                </a:solidFill>
                <a:latin typeface="Abadi" panose="020B0604020104020204" pitchFamily="34" charset="0"/>
              </a:rPr>
              <a:t>You need to present your data wrangling process using key phrases and flowcharts</a:t>
            </a:r>
          </a:p>
          <a:p>
            <a:r>
              <a:rPr lang="en-US" sz="220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2" name="TextBox 1">
            <a:extLst>
              <a:ext uri="{FF2B5EF4-FFF2-40B4-BE49-F238E27FC236}">
                <a16:creationId xmlns:a16="http://schemas.microsoft.com/office/drawing/2014/main" id="{3A996CA4-1B8D-7C91-FA8C-AD87B4252219}"/>
              </a:ext>
            </a:extLst>
          </p:cNvPr>
          <p:cNvSpPr txBox="1"/>
          <p:nvPr/>
        </p:nvSpPr>
        <p:spPr>
          <a:xfrm>
            <a:off x="1273028" y="4160917"/>
            <a:ext cx="2743200"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Calibri"/>
                <a:cs typeface="Calibri"/>
              </a:rPr>
              <a:t>Get all mission outcomes and aggregate them into success and failure groups</a:t>
            </a:r>
            <a:endParaRPr lang="en-US" dirty="0"/>
          </a:p>
        </p:txBody>
      </p:sp>
      <p:cxnSp>
        <p:nvCxnSpPr>
          <p:cNvPr id="3" name="Straight Arrow Connector 2">
            <a:extLst>
              <a:ext uri="{FF2B5EF4-FFF2-40B4-BE49-F238E27FC236}">
                <a16:creationId xmlns:a16="http://schemas.microsoft.com/office/drawing/2014/main" id="{3132C1D1-086E-6027-32E0-61EC834ECFDE}"/>
              </a:ext>
            </a:extLst>
          </p:cNvPr>
          <p:cNvCxnSpPr/>
          <p:nvPr/>
        </p:nvCxnSpPr>
        <p:spPr>
          <a:xfrm>
            <a:off x="3984107" y="4655983"/>
            <a:ext cx="1060857" cy="6129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89636624-A131-2722-4F8F-ADFBE973E284}"/>
              </a:ext>
            </a:extLst>
          </p:cNvPr>
          <p:cNvSpPr txBox="1"/>
          <p:nvPr/>
        </p:nvSpPr>
        <p:spPr>
          <a:xfrm>
            <a:off x="5492882" y="5610755"/>
            <a:ext cx="2743200"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Calibri"/>
                <a:cs typeface="Calibri"/>
              </a:rPr>
              <a:t>Create new column class, where 1 means mission success and 0 a failure</a:t>
            </a:r>
            <a:endParaRPr lang="en-US" dirty="0"/>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Summarize what charts were plotted and why you used those charts</a:t>
            </a:r>
          </a:p>
          <a:p>
            <a:pPr>
              <a:lnSpc>
                <a:spcPct val="100000"/>
              </a:lnSpc>
              <a:spcBef>
                <a:spcPts val="1400"/>
              </a:spcBef>
            </a:pPr>
            <a:r>
              <a:rPr lang="en-US" sz="2200" dirty="0">
                <a:solidFill>
                  <a:schemeClr val="accent3">
                    <a:lumMod val="25000"/>
                  </a:schemeClr>
                </a:solidFill>
                <a:latin typeface="Abadi"/>
              </a:rPr>
              <a:t>Add the GitHub URL of your completed EDA with data visualization notebook, as an external reference and peer-review purpose</a:t>
            </a:r>
          </a:p>
          <a:p>
            <a:pPr marL="0" indent="0">
              <a:buNone/>
            </a:pPr>
            <a:endParaRPr lang="en-US" dirty="0">
              <a:ea typeface="Calibri"/>
              <a:cs typeface="Calibri"/>
            </a:endParaRPr>
          </a:p>
          <a:p>
            <a:pPr marL="0" indent="0">
              <a:buNone/>
            </a:pPr>
            <a:r>
              <a:rPr lang="en-US" dirty="0">
                <a:ea typeface="Calibri"/>
                <a:cs typeface="Calibri"/>
              </a:rPr>
              <a:t>I used scatter plots for inspecting possible covariances between independent variables</a:t>
            </a: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Using bullet point format, summarize the SQL queries you performed</a:t>
            </a:r>
            <a:endParaRPr lang="en-US" sz="2200" dirty="0">
              <a:solidFill>
                <a:schemeClr val="accent3">
                  <a:lumMod val="25000"/>
                </a:schemeClr>
              </a:solidFill>
              <a:latin typeface="Abadi" panose="020B0604020104020204" pitchFamily="34" charset="0"/>
            </a:endParaRPr>
          </a:p>
          <a:p>
            <a:pPr lvl="1">
              <a:lnSpc>
                <a:spcPct val="100000"/>
              </a:lnSpc>
              <a:spcBef>
                <a:spcPts val="1400"/>
              </a:spcBef>
              <a:buFont typeface="Courier New" panose="020B0604020202020204" pitchFamily="34" charset="0"/>
              <a:buChar char="o"/>
            </a:pPr>
            <a:r>
              <a:rPr lang="en-US" sz="1800" dirty="0">
                <a:solidFill>
                  <a:schemeClr val="accent3">
                    <a:lumMod val="25000"/>
                  </a:schemeClr>
                </a:solidFill>
                <a:latin typeface="Abadi"/>
              </a:rPr>
              <a:t>Basic Selects that use WHERE clause</a:t>
            </a:r>
          </a:p>
          <a:p>
            <a:pPr lvl="1">
              <a:lnSpc>
                <a:spcPct val="100000"/>
              </a:lnSpc>
              <a:spcBef>
                <a:spcPts val="1400"/>
              </a:spcBef>
              <a:buFont typeface="Courier New" panose="020B0604020202020204" pitchFamily="34" charset="0"/>
              <a:buChar char="o"/>
            </a:pPr>
            <a:r>
              <a:rPr lang="en-US" sz="1800" dirty="0">
                <a:solidFill>
                  <a:schemeClr val="accent3">
                    <a:lumMod val="25000"/>
                  </a:schemeClr>
                </a:solidFill>
                <a:latin typeface="Abadi"/>
              </a:rPr>
              <a:t>Selects that use aggregate functions</a:t>
            </a:r>
          </a:p>
          <a:p>
            <a:pPr lvl="1">
              <a:lnSpc>
                <a:spcPct val="100000"/>
              </a:lnSpc>
              <a:spcBef>
                <a:spcPts val="1400"/>
              </a:spcBef>
              <a:buFont typeface="Courier New" panose="020B0604020202020204" pitchFamily="34" charset="0"/>
              <a:buChar char="o"/>
            </a:pPr>
            <a:r>
              <a:rPr lang="en-US" sz="1800" dirty="0">
                <a:solidFill>
                  <a:schemeClr val="accent3">
                    <a:lumMod val="25000"/>
                  </a:schemeClr>
                </a:solidFill>
                <a:latin typeface="Abadi"/>
              </a:rPr>
              <a:t>Selects that use subqueries</a:t>
            </a: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ea typeface="Calibri" panose="020F0502020204030204"/>
              <a:cs typeface="Calibri" panose="020F0502020204030204"/>
            </a:endParaRPr>
          </a:p>
          <a:p>
            <a:endParaRPr lang="en-US">
              <a:ea typeface="Calibri" panose="020F0502020204030204"/>
              <a:cs typeface="Calibri" panose="020F0502020204030204"/>
            </a:endParaRPr>
          </a:p>
          <a:p>
            <a:endParaRPr lang="en-US">
              <a:ea typeface="Calibri" panose="020F0502020204030204"/>
              <a:cs typeface="Calibri" panose="020F0502020204030204"/>
            </a:endParaRPr>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Summarize what map objects such as markers, circles, lines, etc. you created and added to a folium map</a:t>
            </a:r>
          </a:p>
          <a:p>
            <a:pPr>
              <a:lnSpc>
                <a:spcPct val="100000"/>
              </a:lnSpc>
              <a:spcBef>
                <a:spcPts val="1400"/>
              </a:spcBef>
            </a:pPr>
            <a:r>
              <a:rPr lang="en-US" sz="2200" dirty="0">
                <a:solidFill>
                  <a:schemeClr val="accent3">
                    <a:lumMod val="25000"/>
                  </a:schemeClr>
                </a:solidFill>
                <a:latin typeface="Abadi"/>
              </a:rPr>
              <a:t>I used markers and </a:t>
            </a:r>
            <a:r>
              <a:rPr lang="en-US" sz="2200" dirty="0" err="1">
                <a:solidFill>
                  <a:schemeClr val="accent3">
                    <a:lumMod val="25000"/>
                  </a:schemeClr>
                </a:solidFill>
                <a:latin typeface="Abadi"/>
              </a:rPr>
              <a:t>MarkerCluster</a:t>
            </a:r>
            <a:r>
              <a:rPr lang="en-US" sz="2200" dirty="0">
                <a:solidFill>
                  <a:schemeClr val="accent3">
                    <a:lumMod val="25000"/>
                  </a:schemeClr>
                </a:solidFill>
                <a:latin typeface="Abadi"/>
              </a:rPr>
              <a:t> to group them,  also I used Circle objects that utilized Popup object </a:t>
            </a:r>
          </a:p>
          <a:p>
            <a:pPr>
              <a:lnSpc>
                <a:spcPct val="100000"/>
              </a:lnSpc>
              <a:spcBef>
                <a:spcPts val="1400"/>
              </a:spcBef>
            </a:pPr>
            <a:r>
              <a:rPr lang="en-US" sz="2200" dirty="0">
                <a:solidFill>
                  <a:schemeClr val="accent3">
                    <a:lumMod val="25000"/>
                  </a:schemeClr>
                </a:solidFill>
                <a:latin typeface="Abadi"/>
              </a:rPr>
              <a:t>Explain why you added those objects</a:t>
            </a:r>
          </a:p>
          <a:p>
            <a:pPr>
              <a:lnSpc>
                <a:spcPct val="100000"/>
              </a:lnSpc>
              <a:spcBef>
                <a:spcPts val="1400"/>
              </a:spcBef>
            </a:pPr>
            <a:r>
              <a:rPr lang="en-US" sz="2200" dirty="0">
                <a:solidFill>
                  <a:schemeClr val="accent3">
                    <a:lumMod val="25000"/>
                  </a:schemeClr>
                </a:solidFill>
                <a:latin typeface="Abadi"/>
              </a:rPr>
              <a:t>I used these object to </a:t>
            </a:r>
            <a:r>
              <a:rPr lang="en-US" sz="2200" dirty="0" err="1">
                <a:solidFill>
                  <a:schemeClr val="accent3">
                    <a:lumMod val="25000"/>
                  </a:schemeClr>
                </a:solidFill>
                <a:latin typeface="Abadi"/>
              </a:rPr>
              <a:t>higlight</a:t>
            </a:r>
            <a:r>
              <a:rPr lang="en-US" sz="2200" dirty="0">
                <a:solidFill>
                  <a:schemeClr val="accent3">
                    <a:lumMod val="25000"/>
                  </a:schemeClr>
                </a:solidFill>
                <a:latin typeface="Abadi"/>
              </a:rPr>
              <a:t> important information form </a:t>
            </a:r>
            <a:r>
              <a:rPr lang="en-US" sz="2200" dirty="0" err="1">
                <a:solidFill>
                  <a:schemeClr val="accent3">
                    <a:lumMod val="25000"/>
                  </a:schemeClr>
                </a:solidFill>
                <a:latin typeface="Abadi"/>
              </a:rPr>
              <a:t>spacex</a:t>
            </a:r>
            <a:r>
              <a:rPr lang="en-US" sz="2200" dirty="0">
                <a:solidFill>
                  <a:schemeClr val="accent3">
                    <a:lumMod val="25000"/>
                  </a:schemeClr>
                </a:solidFill>
                <a:latin typeface="Abadi"/>
              </a:rPr>
              <a:t> dataset</a:t>
            </a:r>
          </a:p>
          <a:p>
            <a:pPr>
              <a:lnSpc>
                <a:spcPct val="100000"/>
              </a:lnSpc>
              <a:spcBef>
                <a:spcPts val="1400"/>
              </a:spcBef>
            </a:pPr>
            <a:r>
              <a:rPr lang="en-US" sz="2200" dirty="0">
                <a:solidFill>
                  <a:schemeClr val="accent3">
                    <a:lumMod val="25000"/>
                  </a:schemeClr>
                </a:solidFill>
                <a:latin typeface="Abadi"/>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Summarize what plots/graphs and interactions you have added to a dashboard</a:t>
            </a:r>
          </a:p>
          <a:p>
            <a:pPr>
              <a:lnSpc>
                <a:spcPct val="100000"/>
              </a:lnSpc>
              <a:spcBef>
                <a:spcPts val="1400"/>
              </a:spcBef>
            </a:pPr>
            <a:r>
              <a:rPr lang="en-US" sz="2200" dirty="0">
                <a:solidFill>
                  <a:schemeClr val="accent3">
                    <a:lumMod val="25000"/>
                  </a:schemeClr>
                </a:solidFill>
                <a:latin typeface="Abadi"/>
              </a:rPr>
              <a:t>Explain why you added those plots and interactions</a:t>
            </a:r>
          </a:p>
          <a:p>
            <a:pPr>
              <a:lnSpc>
                <a:spcPct val="100000"/>
              </a:lnSpc>
              <a:spcBef>
                <a:spcPts val="1400"/>
              </a:spcBef>
            </a:pPr>
            <a:r>
              <a:rPr lang="en-US" sz="2200" dirty="0">
                <a:solidFill>
                  <a:schemeClr val="accent3">
                    <a:lumMod val="25000"/>
                  </a:schemeClr>
                </a:solidFill>
                <a:latin typeface="Abadi"/>
              </a:rPr>
              <a:t>Add the GitHub URL of your completed </a:t>
            </a:r>
            <a:r>
              <a:rPr lang="en-US" sz="2200" dirty="0" err="1">
                <a:solidFill>
                  <a:schemeClr val="accent3">
                    <a:lumMod val="25000"/>
                  </a:schemeClr>
                </a:solidFill>
                <a:latin typeface="Abadi"/>
              </a:rPr>
              <a:t>Plotly</a:t>
            </a:r>
            <a:r>
              <a:rPr lang="en-US" sz="2200" dirty="0">
                <a:solidFill>
                  <a:schemeClr val="accent3">
                    <a:lumMod val="25000"/>
                  </a:schemeClr>
                </a:solidFill>
                <a:latin typeface="Abadi"/>
              </a:rPr>
              <a:t> Dash lab, as an external reference and peer-review purpose</a:t>
            </a:r>
          </a:p>
          <a:p>
            <a:endParaRPr lang="en-US"/>
          </a:p>
          <a:p>
            <a:pPr marL="0" indent="0">
              <a:buNone/>
            </a:pPr>
            <a:r>
              <a:rPr lang="en-US" dirty="0">
                <a:ea typeface="Calibri"/>
                <a:cs typeface="Calibri"/>
              </a:rPr>
              <a:t>I added pie chart and scatter plot, for that I created slider for choosing the payload weight bracket in scatter plot and selector field for choosing the launch site, this dashboard was using callbacks for interactivity</a:t>
            </a: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2" name="TextBox 1">
            <a:extLst>
              <a:ext uri="{FF2B5EF4-FFF2-40B4-BE49-F238E27FC236}">
                <a16:creationId xmlns:a16="http://schemas.microsoft.com/office/drawing/2014/main" id="{CC227225-9B4D-C922-8190-1C7F1775E5A8}"/>
              </a:ext>
            </a:extLst>
          </p:cNvPr>
          <p:cNvSpPr txBox="1"/>
          <p:nvPr/>
        </p:nvSpPr>
        <p:spPr>
          <a:xfrm>
            <a:off x="754387" y="4420237"/>
            <a:ext cx="274320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Calibri"/>
                <a:cs typeface="Calibri"/>
              </a:rPr>
              <a:t>Create classification models with </a:t>
            </a:r>
            <a:r>
              <a:rPr lang="en-US" dirty="0" err="1">
                <a:ea typeface="Calibri"/>
                <a:cs typeface="Calibri"/>
              </a:rPr>
              <a:t>sklearn</a:t>
            </a:r>
            <a:endParaRPr lang="en-US" dirty="0" err="1"/>
          </a:p>
        </p:txBody>
      </p:sp>
      <p:cxnSp>
        <p:nvCxnSpPr>
          <p:cNvPr id="6" name="Straight Arrow Connector 5">
            <a:extLst>
              <a:ext uri="{FF2B5EF4-FFF2-40B4-BE49-F238E27FC236}">
                <a16:creationId xmlns:a16="http://schemas.microsoft.com/office/drawing/2014/main" id="{ADAAF161-89DD-B342-EDD5-B3B943D26637}"/>
              </a:ext>
            </a:extLst>
          </p:cNvPr>
          <p:cNvCxnSpPr/>
          <p:nvPr/>
        </p:nvCxnSpPr>
        <p:spPr>
          <a:xfrm>
            <a:off x="1732733" y="5245348"/>
            <a:ext cx="577577" cy="3536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CB5839B3-ED79-DBC9-D097-99C528AF152E}"/>
              </a:ext>
            </a:extLst>
          </p:cNvPr>
          <p:cNvSpPr txBox="1"/>
          <p:nvPr/>
        </p:nvSpPr>
        <p:spPr>
          <a:xfrm>
            <a:off x="1390901" y="5999735"/>
            <a:ext cx="274320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Calibri"/>
                <a:cs typeface="Calibri"/>
              </a:rPr>
              <a:t>Divide the dataset into train and test set </a:t>
            </a:r>
          </a:p>
        </p:txBody>
      </p:sp>
      <p:sp>
        <p:nvSpPr>
          <p:cNvPr id="8" name="TextBox 7">
            <a:extLst>
              <a:ext uri="{FF2B5EF4-FFF2-40B4-BE49-F238E27FC236}">
                <a16:creationId xmlns:a16="http://schemas.microsoft.com/office/drawing/2014/main" id="{8AAA6373-BB72-6354-F4BE-3A636A32C3C7}"/>
              </a:ext>
            </a:extLst>
          </p:cNvPr>
          <p:cNvSpPr txBox="1"/>
          <p:nvPr/>
        </p:nvSpPr>
        <p:spPr>
          <a:xfrm>
            <a:off x="4868155" y="4750282"/>
            <a:ext cx="2743200"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Calibri"/>
                <a:cs typeface="Calibri"/>
              </a:rPr>
              <a:t>Create </a:t>
            </a:r>
            <a:r>
              <a:rPr lang="en-US" dirty="0" err="1">
                <a:ea typeface="Calibri"/>
                <a:cs typeface="Calibri"/>
              </a:rPr>
              <a:t>GridSearch</a:t>
            </a:r>
            <a:r>
              <a:rPr lang="en-US" dirty="0">
                <a:ea typeface="Calibri"/>
                <a:cs typeface="Calibri"/>
              </a:rPr>
              <a:t> for every model and fit it to find best parameters</a:t>
            </a:r>
          </a:p>
        </p:txBody>
      </p:sp>
      <p:sp>
        <p:nvSpPr>
          <p:cNvPr id="10" name="TextBox 9">
            <a:extLst>
              <a:ext uri="{FF2B5EF4-FFF2-40B4-BE49-F238E27FC236}">
                <a16:creationId xmlns:a16="http://schemas.microsoft.com/office/drawing/2014/main" id="{17508FBC-A999-D2AB-2CB2-A1BF0887FC7F}"/>
              </a:ext>
            </a:extLst>
          </p:cNvPr>
          <p:cNvSpPr txBox="1"/>
          <p:nvPr/>
        </p:nvSpPr>
        <p:spPr>
          <a:xfrm>
            <a:off x="8543901" y="5227094"/>
            <a:ext cx="2743200"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err="1">
                <a:ea typeface="Calibri"/>
                <a:cs typeface="Calibri"/>
              </a:rPr>
              <a:t>Analzye</a:t>
            </a:r>
            <a:r>
              <a:rPr lang="en-US" dirty="0">
                <a:ea typeface="Calibri"/>
                <a:cs typeface="Calibri"/>
              </a:rPr>
              <a:t> the models with bar plots of few metrics like accuracy and f1_score to find the best model</a:t>
            </a:r>
          </a:p>
        </p:txBody>
      </p:sp>
      <p:cxnSp>
        <p:nvCxnSpPr>
          <p:cNvPr id="11" name="Straight Arrow Connector 10">
            <a:extLst>
              <a:ext uri="{FF2B5EF4-FFF2-40B4-BE49-F238E27FC236}">
                <a16:creationId xmlns:a16="http://schemas.microsoft.com/office/drawing/2014/main" id="{61748C5F-FB00-2FEC-0AF6-EBEC486EE65E}"/>
              </a:ext>
            </a:extLst>
          </p:cNvPr>
          <p:cNvCxnSpPr/>
          <p:nvPr/>
        </p:nvCxnSpPr>
        <p:spPr>
          <a:xfrm flipV="1">
            <a:off x="3856250" y="5403770"/>
            <a:ext cx="991935" cy="4076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700BE534-BDDD-7B15-FBA9-F2EE475216EB}"/>
              </a:ext>
            </a:extLst>
          </p:cNvPr>
          <p:cNvCxnSpPr/>
          <p:nvPr/>
        </p:nvCxnSpPr>
        <p:spPr>
          <a:xfrm>
            <a:off x="7425999" y="5021390"/>
            <a:ext cx="860472" cy="6718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797583" y="1807337"/>
            <a:ext cx="8324209" cy="3893148"/>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Exploratory data analysis results</a:t>
            </a:r>
          </a:p>
          <a:p>
            <a:pPr>
              <a:lnSpc>
                <a:spcPct val="100000"/>
              </a:lnSpc>
              <a:spcBef>
                <a:spcPts val="1400"/>
              </a:spcBef>
            </a:pPr>
            <a:r>
              <a:rPr lang="en-US" sz="2200" dirty="0">
                <a:solidFill>
                  <a:schemeClr val="accent3">
                    <a:lumMod val="25000"/>
                  </a:schemeClr>
                </a:solidFill>
                <a:latin typeface="Abadi"/>
              </a:rPr>
              <a:t>Interactive analytics demo in screenshots</a:t>
            </a:r>
          </a:p>
          <a:p>
            <a:pPr>
              <a:lnSpc>
                <a:spcPct val="100000"/>
              </a:lnSpc>
              <a:spcBef>
                <a:spcPts val="1400"/>
              </a:spcBef>
            </a:pPr>
            <a:r>
              <a:rPr lang="en-US" sz="2200" dirty="0">
                <a:solidFill>
                  <a:schemeClr val="accent3">
                    <a:lumMod val="25000"/>
                  </a:schemeClr>
                </a:solidFill>
                <a:latin typeface="Abadi"/>
              </a:rPr>
              <a:t>Predictive analysis results</a:t>
            </a:r>
          </a:p>
          <a:p>
            <a:pPr marL="0" indent="0">
              <a:lnSpc>
                <a:spcPct val="100000"/>
              </a:lnSpc>
              <a:spcBef>
                <a:spcPts val="1400"/>
              </a:spcBef>
              <a:buNone/>
            </a:pPr>
            <a:r>
              <a:rPr lang="en-US" sz="2200" dirty="0">
                <a:solidFill>
                  <a:schemeClr val="accent3">
                    <a:lumMod val="25000"/>
                  </a:schemeClr>
                </a:solidFill>
                <a:latin typeface="Abadi"/>
              </a:rPr>
              <a:t>Success rate of mission depends on orbit type, some </a:t>
            </a:r>
            <a:r>
              <a:rPr lang="en-US" sz="2200" dirty="0" err="1">
                <a:solidFill>
                  <a:schemeClr val="accent3">
                    <a:lumMod val="25000"/>
                  </a:schemeClr>
                </a:solidFill>
                <a:latin typeface="Abadi"/>
              </a:rPr>
              <a:t>launchsite</a:t>
            </a:r>
            <a:r>
              <a:rPr lang="en-US" sz="2200" dirty="0">
                <a:solidFill>
                  <a:schemeClr val="accent3">
                    <a:lumMod val="25000"/>
                  </a:schemeClr>
                </a:solidFill>
                <a:latin typeface="Abadi"/>
              </a:rPr>
              <a:t> did not launch rockets with high payload mass, for LEO orbits it seems that success depended on the number of tries, success rate kept increasing with each year</a:t>
            </a:r>
            <a:endParaRPr lang="en-US" sz="2200" dirty="0">
              <a:solidFill>
                <a:schemeClr val="accent3">
                  <a:lumMod val="25000"/>
                </a:schemeClr>
              </a:solidFill>
              <a:latin typeface="Abadi" panose="020B0604020104020204" pitchFamily="34" charset="0"/>
            </a:endParaRPr>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2" name="Picture 1">
            <a:extLst>
              <a:ext uri="{FF2B5EF4-FFF2-40B4-BE49-F238E27FC236}">
                <a16:creationId xmlns:a16="http://schemas.microsoft.com/office/drawing/2014/main" id="{D8DC72A7-70C2-59B0-0CCE-9ABC5EC59BBF}"/>
              </a:ext>
            </a:extLst>
          </p:cNvPr>
          <p:cNvPicPr>
            <a:picLocks noChangeAspect="1"/>
          </p:cNvPicPr>
          <p:nvPr/>
        </p:nvPicPr>
        <p:blipFill>
          <a:blip r:embed="rId3"/>
          <a:stretch>
            <a:fillRect/>
          </a:stretch>
        </p:blipFill>
        <p:spPr>
          <a:xfrm>
            <a:off x="464457" y="4478337"/>
            <a:ext cx="10363200" cy="2066925"/>
          </a:xfrm>
          <a:prstGeom prst="rect">
            <a:avLst/>
          </a:prstGeom>
        </p:spPr>
      </p:pic>
      <p:sp>
        <p:nvSpPr>
          <p:cNvPr id="6" name="TextBox 5">
            <a:extLst>
              <a:ext uri="{FF2B5EF4-FFF2-40B4-BE49-F238E27FC236}">
                <a16:creationId xmlns:a16="http://schemas.microsoft.com/office/drawing/2014/main" id="{77158AFB-18BD-EF1E-5407-FAC30822D8C0}"/>
              </a:ext>
            </a:extLst>
          </p:cNvPr>
          <p:cNvSpPr txBox="1"/>
          <p:nvPr/>
        </p:nvSpPr>
        <p:spPr>
          <a:xfrm>
            <a:off x="6777697" y="2145288"/>
            <a:ext cx="2743200"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Calibri"/>
                <a:cs typeface="Calibri"/>
              </a:rPr>
              <a:t>There seems that after some number of flights in each site the success rate is 100%</a:t>
            </a: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2" name="Picture 1">
            <a:extLst>
              <a:ext uri="{FF2B5EF4-FFF2-40B4-BE49-F238E27FC236}">
                <a16:creationId xmlns:a16="http://schemas.microsoft.com/office/drawing/2014/main" id="{E2C4EDAD-025B-7822-752E-B53A3C76E2E2}"/>
              </a:ext>
            </a:extLst>
          </p:cNvPr>
          <p:cNvPicPr>
            <a:picLocks noChangeAspect="1"/>
          </p:cNvPicPr>
          <p:nvPr/>
        </p:nvPicPr>
        <p:blipFill>
          <a:blip r:embed="rId3"/>
          <a:stretch>
            <a:fillRect/>
          </a:stretch>
        </p:blipFill>
        <p:spPr>
          <a:xfrm>
            <a:off x="842963" y="4578923"/>
            <a:ext cx="10506075" cy="2162175"/>
          </a:xfrm>
          <a:prstGeom prst="rect">
            <a:avLst/>
          </a:prstGeom>
        </p:spPr>
      </p:pic>
      <p:sp>
        <p:nvSpPr>
          <p:cNvPr id="6" name="TextBox 5">
            <a:extLst>
              <a:ext uri="{FF2B5EF4-FFF2-40B4-BE49-F238E27FC236}">
                <a16:creationId xmlns:a16="http://schemas.microsoft.com/office/drawing/2014/main" id="{130F55E8-1AC1-38C1-1A04-BC4A45498814}"/>
              </a:ext>
            </a:extLst>
          </p:cNvPr>
          <p:cNvSpPr txBox="1"/>
          <p:nvPr/>
        </p:nvSpPr>
        <p:spPr>
          <a:xfrm>
            <a:off x="6282631" y="1968479"/>
            <a:ext cx="2743200"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Calibri"/>
                <a:cs typeface="Calibri"/>
              </a:rPr>
              <a:t>There are no launches with payload mass greater than 10000 Kg for VAFB-SLC, additionally after exceeding 10000 Kg Payload Mass the success rate for CCAFS-SLC is 100%</a:t>
            </a:r>
            <a:endParaRPr lang="en-US" dirty="0"/>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2" name="Picture 1">
            <a:extLst>
              <a:ext uri="{FF2B5EF4-FFF2-40B4-BE49-F238E27FC236}">
                <a16:creationId xmlns:a16="http://schemas.microsoft.com/office/drawing/2014/main" id="{C816FDB7-35B5-BEC6-FD8F-FFC69B565814}"/>
              </a:ext>
            </a:extLst>
          </p:cNvPr>
          <p:cNvPicPr>
            <a:picLocks noChangeAspect="1"/>
          </p:cNvPicPr>
          <p:nvPr/>
        </p:nvPicPr>
        <p:blipFill>
          <a:blip r:embed="rId3"/>
          <a:stretch>
            <a:fillRect/>
          </a:stretch>
        </p:blipFill>
        <p:spPr>
          <a:xfrm>
            <a:off x="5264494" y="2081687"/>
            <a:ext cx="5480050" cy="3379788"/>
          </a:xfrm>
          <a:prstGeom prst="rect">
            <a:avLst/>
          </a:prstGeom>
        </p:spPr>
      </p:pic>
      <p:sp>
        <p:nvSpPr>
          <p:cNvPr id="6" name="TextBox 5">
            <a:extLst>
              <a:ext uri="{FF2B5EF4-FFF2-40B4-BE49-F238E27FC236}">
                <a16:creationId xmlns:a16="http://schemas.microsoft.com/office/drawing/2014/main" id="{E4827587-EB85-9355-9038-38625A28AB03}"/>
              </a:ext>
            </a:extLst>
          </p:cNvPr>
          <p:cNvSpPr txBox="1"/>
          <p:nvPr/>
        </p:nvSpPr>
        <p:spPr>
          <a:xfrm>
            <a:off x="559593" y="5429250"/>
            <a:ext cx="2743200"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Calibri"/>
                <a:cs typeface="Calibri"/>
              </a:rPr>
              <a:t>Success rate depends on Orbit type, for some the success rate is 100%</a:t>
            </a:r>
            <a:endParaRPr lang="en-US" dirty="0"/>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2" name="Picture 1">
            <a:extLst>
              <a:ext uri="{FF2B5EF4-FFF2-40B4-BE49-F238E27FC236}">
                <a16:creationId xmlns:a16="http://schemas.microsoft.com/office/drawing/2014/main" id="{2C6C8BC3-CB12-1E7D-3D58-878DD585D607}"/>
              </a:ext>
            </a:extLst>
          </p:cNvPr>
          <p:cNvPicPr>
            <a:picLocks noChangeAspect="1"/>
          </p:cNvPicPr>
          <p:nvPr/>
        </p:nvPicPr>
        <p:blipFill>
          <a:blip r:embed="rId3"/>
          <a:stretch>
            <a:fillRect/>
          </a:stretch>
        </p:blipFill>
        <p:spPr>
          <a:xfrm>
            <a:off x="468312" y="4210909"/>
            <a:ext cx="10302876" cy="2219997"/>
          </a:xfrm>
          <a:prstGeom prst="rect">
            <a:avLst/>
          </a:prstGeom>
        </p:spPr>
      </p:pic>
      <p:sp>
        <p:nvSpPr>
          <p:cNvPr id="6" name="TextBox 5">
            <a:extLst>
              <a:ext uri="{FF2B5EF4-FFF2-40B4-BE49-F238E27FC236}">
                <a16:creationId xmlns:a16="http://schemas.microsoft.com/office/drawing/2014/main" id="{03B36FB9-9627-CB33-77C5-435A7D7C31AB}"/>
              </a:ext>
            </a:extLst>
          </p:cNvPr>
          <p:cNvSpPr txBox="1"/>
          <p:nvPr/>
        </p:nvSpPr>
        <p:spPr>
          <a:xfrm>
            <a:off x="5941218" y="1714500"/>
            <a:ext cx="2743200"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Calibri"/>
                <a:cs typeface="Calibri"/>
              </a:rPr>
              <a:t>We can see that after some flights the success rate for LEO and VLEO orbits is 100%, for other orbit types there is no visible pattern</a:t>
            </a:r>
            <a:endParaRPr lang="en-US" dirty="0"/>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2" name="Picture 1">
            <a:extLst>
              <a:ext uri="{FF2B5EF4-FFF2-40B4-BE49-F238E27FC236}">
                <a16:creationId xmlns:a16="http://schemas.microsoft.com/office/drawing/2014/main" id="{18CCC97E-2364-F793-E01C-3634A756E24C}"/>
              </a:ext>
            </a:extLst>
          </p:cNvPr>
          <p:cNvPicPr>
            <a:picLocks noChangeAspect="1"/>
          </p:cNvPicPr>
          <p:nvPr/>
        </p:nvPicPr>
        <p:blipFill>
          <a:blip r:embed="rId3"/>
          <a:stretch>
            <a:fillRect/>
          </a:stretch>
        </p:blipFill>
        <p:spPr>
          <a:xfrm>
            <a:off x="769937" y="4602830"/>
            <a:ext cx="10326688" cy="1941373"/>
          </a:xfrm>
          <a:prstGeom prst="rect">
            <a:avLst/>
          </a:prstGeom>
        </p:spPr>
      </p:pic>
      <p:sp>
        <p:nvSpPr>
          <p:cNvPr id="6" name="TextBox 5">
            <a:extLst>
              <a:ext uri="{FF2B5EF4-FFF2-40B4-BE49-F238E27FC236}">
                <a16:creationId xmlns:a16="http://schemas.microsoft.com/office/drawing/2014/main" id="{1D748948-EDC6-3E44-C6BB-A02E8EC4CAE4}"/>
              </a:ext>
            </a:extLst>
          </p:cNvPr>
          <p:cNvSpPr txBox="1"/>
          <p:nvPr/>
        </p:nvSpPr>
        <p:spPr>
          <a:xfrm>
            <a:off x="5250656" y="1857375"/>
            <a:ext cx="2743200"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Calibri"/>
                <a:cs typeface="Calibri"/>
              </a:rPr>
              <a:t>We can see that for VLEO orbit there is no rocket launched with payload mass under 13000 Kg, additonaly ISS LEO and PO have higher success rate with higher payload mass</a:t>
            </a:r>
            <a:endParaRPr lang="en-US" dirty="0"/>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2" name="Picture 1">
            <a:extLst>
              <a:ext uri="{FF2B5EF4-FFF2-40B4-BE49-F238E27FC236}">
                <a16:creationId xmlns:a16="http://schemas.microsoft.com/office/drawing/2014/main" id="{D0AA00B9-64A6-75AD-F52A-71BFAB6306D5}"/>
              </a:ext>
            </a:extLst>
          </p:cNvPr>
          <p:cNvPicPr>
            <a:picLocks noChangeAspect="1"/>
          </p:cNvPicPr>
          <p:nvPr/>
        </p:nvPicPr>
        <p:blipFill>
          <a:blip r:embed="rId3"/>
          <a:stretch>
            <a:fillRect/>
          </a:stretch>
        </p:blipFill>
        <p:spPr>
          <a:xfrm>
            <a:off x="4695399" y="1635125"/>
            <a:ext cx="6373077" cy="4389438"/>
          </a:xfrm>
          <a:prstGeom prst="rect">
            <a:avLst/>
          </a:prstGeom>
        </p:spPr>
      </p:pic>
      <p:sp>
        <p:nvSpPr>
          <p:cNvPr id="6" name="TextBox 5">
            <a:extLst>
              <a:ext uri="{FF2B5EF4-FFF2-40B4-BE49-F238E27FC236}">
                <a16:creationId xmlns:a16="http://schemas.microsoft.com/office/drawing/2014/main" id="{9D99265E-6DAA-4386-DBB8-17117FCA6B83}"/>
              </a:ext>
            </a:extLst>
          </p:cNvPr>
          <p:cNvSpPr txBox="1"/>
          <p:nvPr/>
        </p:nvSpPr>
        <p:spPr>
          <a:xfrm>
            <a:off x="333375" y="4905375"/>
            <a:ext cx="274320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Calibri"/>
                <a:cs typeface="Calibri"/>
              </a:rPr>
              <a:t>With each year the overall success rate rises</a:t>
            </a:r>
            <a:endParaRPr lang="en-US" dirty="0"/>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2" name="Picture 1">
            <a:extLst>
              <a:ext uri="{FF2B5EF4-FFF2-40B4-BE49-F238E27FC236}">
                <a16:creationId xmlns:a16="http://schemas.microsoft.com/office/drawing/2014/main" id="{211DB294-86AC-28B0-C51C-F539D0A9799E}"/>
              </a:ext>
            </a:extLst>
          </p:cNvPr>
          <p:cNvPicPr>
            <a:picLocks noChangeAspect="1"/>
          </p:cNvPicPr>
          <p:nvPr/>
        </p:nvPicPr>
        <p:blipFill>
          <a:blip r:embed="rId3"/>
          <a:stretch>
            <a:fillRect/>
          </a:stretch>
        </p:blipFill>
        <p:spPr>
          <a:xfrm>
            <a:off x="773113" y="2940050"/>
            <a:ext cx="6724650" cy="3621088"/>
          </a:xfrm>
          <a:prstGeom prst="rect">
            <a:avLst/>
          </a:prstGeom>
        </p:spPr>
      </p:pic>
      <p:sp>
        <p:nvSpPr>
          <p:cNvPr id="6" name="TextBox 5">
            <a:extLst>
              <a:ext uri="{FF2B5EF4-FFF2-40B4-BE49-F238E27FC236}">
                <a16:creationId xmlns:a16="http://schemas.microsoft.com/office/drawing/2014/main" id="{6E10DD06-6D1F-9C58-E2D5-0475242E63BF}"/>
              </a:ext>
            </a:extLst>
          </p:cNvPr>
          <p:cNvSpPr txBox="1"/>
          <p:nvPr/>
        </p:nvSpPr>
        <p:spPr>
          <a:xfrm>
            <a:off x="8358187" y="3000375"/>
            <a:ext cx="2743200"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8" name="TextBox 7">
            <a:extLst>
              <a:ext uri="{FF2B5EF4-FFF2-40B4-BE49-F238E27FC236}">
                <a16:creationId xmlns:a16="http://schemas.microsoft.com/office/drawing/2014/main" id="{7400A32F-F841-F4A9-56FA-92237D5D110E}"/>
              </a:ext>
            </a:extLst>
          </p:cNvPr>
          <p:cNvSpPr txBox="1"/>
          <p:nvPr/>
        </p:nvSpPr>
        <p:spPr>
          <a:xfrm>
            <a:off x="8404345" y="3689425"/>
            <a:ext cx="2743200"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Calibri"/>
                <a:cs typeface="Calibri"/>
              </a:rPr>
              <a:t>Distinct function returns only unique values, limit 5 does nothing because there is only 4 unique values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2" name="Picture 1">
            <a:extLst>
              <a:ext uri="{FF2B5EF4-FFF2-40B4-BE49-F238E27FC236}">
                <a16:creationId xmlns:a16="http://schemas.microsoft.com/office/drawing/2014/main" id="{E186A608-56FD-5EF9-01E1-79A29325A7F7}"/>
              </a:ext>
            </a:extLst>
          </p:cNvPr>
          <p:cNvPicPr>
            <a:picLocks noChangeAspect="1"/>
          </p:cNvPicPr>
          <p:nvPr/>
        </p:nvPicPr>
        <p:blipFill>
          <a:blip r:embed="rId3"/>
          <a:stretch>
            <a:fillRect/>
          </a:stretch>
        </p:blipFill>
        <p:spPr>
          <a:xfrm>
            <a:off x="772474" y="2853354"/>
            <a:ext cx="6719381" cy="3765185"/>
          </a:xfrm>
          <a:prstGeom prst="rect">
            <a:avLst/>
          </a:prstGeom>
        </p:spPr>
      </p:pic>
      <p:sp>
        <p:nvSpPr>
          <p:cNvPr id="6" name="TextBox 5">
            <a:extLst>
              <a:ext uri="{FF2B5EF4-FFF2-40B4-BE49-F238E27FC236}">
                <a16:creationId xmlns:a16="http://schemas.microsoft.com/office/drawing/2014/main" id="{C88A8C1E-718B-7A3E-43B7-6D08E3924B33}"/>
              </a:ext>
            </a:extLst>
          </p:cNvPr>
          <p:cNvSpPr txBox="1"/>
          <p:nvPr/>
        </p:nvSpPr>
        <p:spPr>
          <a:xfrm>
            <a:off x="8774906" y="2262187"/>
            <a:ext cx="2743200"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Calibri"/>
                <a:cs typeface="Calibri"/>
              </a:rPr>
              <a:t>Like function ensure that Launch site matches the pattern CCA% where % means that there might be any characters after CCA</a:t>
            </a:r>
            <a:endParaRPr lang="en-US" dirty="0"/>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2" name="Picture 1">
            <a:extLst>
              <a:ext uri="{FF2B5EF4-FFF2-40B4-BE49-F238E27FC236}">
                <a16:creationId xmlns:a16="http://schemas.microsoft.com/office/drawing/2014/main" id="{606B510F-454A-9438-B926-25BA22EC6828}"/>
              </a:ext>
            </a:extLst>
          </p:cNvPr>
          <p:cNvPicPr>
            <a:picLocks noChangeAspect="1"/>
          </p:cNvPicPr>
          <p:nvPr/>
        </p:nvPicPr>
        <p:blipFill>
          <a:blip r:embed="rId3"/>
          <a:stretch>
            <a:fillRect/>
          </a:stretch>
        </p:blipFill>
        <p:spPr>
          <a:xfrm>
            <a:off x="762000" y="2864443"/>
            <a:ext cx="9755188" cy="2486427"/>
          </a:xfrm>
          <a:prstGeom prst="rect">
            <a:avLst/>
          </a:prstGeom>
        </p:spPr>
      </p:pic>
      <p:sp>
        <p:nvSpPr>
          <p:cNvPr id="6" name="TextBox 5">
            <a:extLst>
              <a:ext uri="{FF2B5EF4-FFF2-40B4-BE49-F238E27FC236}">
                <a16:creationId xmlns:a16="http://schemas.microsoft.com/office/drawing/2014/main" id="{8F492FDE-964C-B312-0F94-3B6B47299C39}"/>
              </a:ext>
            </a:extLst>
          </p:cNvPr>
          <p:cNvSpPr txBox="1"/>
          <p:nvPr/>
        </p:nvSpPr>
        <p:spPr>
          <a:xfrm>
            <a:off x="781901" y="5870075"/>
            <a:ext cx="4165075"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Calibri"/>
                <a:cs typeface="Calibri"/>
              </a:rPr>
              <a:t>I used aggregate  function SUM and grouped every customer, using having I only showed booster form NASA (CRS) </a:t>
            </a:r>
            <a:endParaRPr lang="en-US" dirty="0"/>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2" name="Picture 1">
            <a:extLst>
              <a:ext uri="{FF2B5EF4-FFF2-40B4-BE49-F238E27FC236}">
                <a16:creationId xmlns:a16="http://schemas.microsoft.com/office/drawing/2014/main" id="{47391783-39C1-1275-9E5D-AB02BFE9CFEB}"/>
              </a:ext>
            </a:extLst>
          </p:cNvPr>
          <p:cNvPicPr>
            <a:picLocks noChangeAspect="1"/>
          </p:cNvPicPr>
          <p:nvPr/>
        </p:nvPicPr>
        <p:blipFill>
          <a:blip r:embed="rId3"/>
          <a:stretch>
            <a:fillRect/>
          </a:stretch>
        </p:blipFill>
        <p:spPr>
          <a:xfrm>
            <a:off x="767057" y="2935418"/>
            <a:ext cx="8976773" cy="2825390"/>
          </a:xfrm>
          <a:prstGeom prst="rect">
            <a:avLst/>
          </a:prstGeom>
        </p:spPr>
      </p:pic>
      <p:sp>
        <p:nvSpPr>
          <p:cNvPr id="6" name="TextBox 5">
            <a:extLst>
              <a:ext uri="{FF2B5EF4-FFF2-40B4-BE49-F238E27FC236}">
                <a16:creationId xmlns:a16="http://schemas.microsoft.com/office/drawing/2014/main" id="{A39E3C6A-29FC-9C48-8AF6-DDB166B0658D}"/>
              </a:ext>
            </a:extLst>
          </p:cNvPr>
          <p:cNvSpPr txBox="1"/>
          <p:nvPr/>
        </p:nvSpPr>
        <p:spPr>
          <a:xfrm>
            <a:off x="683663" y="6164758"/>
            <a:ext cx="2743200"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7" name="TextBox 6">
            <a:extLst>
              <a:ext uri="{FF2B5EF4-FFF2-40B4-BE49-F238E27FC236}">
                <a16:creationId xmlns:a16="http://schemas.microsoft.com/office/drawing/2014/main" id="{5A5C06F5-63AF-9454-376B-B833576778B8}"/>
              </a:ext>
            </a:extLst>
          </p:cNvPr>
          <p:cNvSpPr txBox="1"/>
          <p:nvPr/>
        </p:nvSpPr>
        <p:spPr>
          <a:xfrm>
            <a:off x="730812" y="6070459"/>
            <a:ext cx="2743200"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8" name="TextBox 7">
            <a:extLst>
              <a:ext uri="{FF2B5EF4-FFF2-40B4-BE49-F238E27FC236}">
                <a16:creationId xmlns:a16="http://schemas.microsoft.com/office/drawing/2014/main" id="{A37A7AF2-7FE7-ECAB-FDAC-BE9A4954DF89}"/>
              </a:ext>
            </a:extLst>
          </p:cNvPr>
          <p:cNvSpPr txBox="1"/>
          <p:nvPr/>
        </p:nvSpPr>
        <p:spPr>
          <a:xfrm>
            <a:off x="793718" y="5881999"/>
            <a:ext cx="5312003"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Calibri"/>
                <a:cs typeface="Calibri"/>
              </a:rPr>
              <a:t>I used aggregate function AVG that calculates mean, only for booster versions that matches F9 v1.1 meaning only F9 v1.1 is taken into consideration</a:t>
            </a:r>
            <a:endParaRPr lang="en-US" dirty="0"/>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2" name="Picture 1">
            <a:extLst>
              <a:ext uri="{FF2B5EF4-FFF2-40B4-BE49-F238E27FC236}">
                <a16:creationId xmlns:a16="http://schemas.microsoft.com/office/drawing/2014/main" id="{958CDEB9-7BE5-0B7B-1A26-1135D58AE7BA}"/>
              </a:ext>
            </a:extLst>
          </p:cNvPr>
          <p:cNvPicPr>
            <a:picLocks noChangeAspect="1"/>
          </p:cNvPicPr>
          <p:nvPr/>
        </p:nvPicPr>
        <p:blipFill>
          <a:blip r:embed="rId3"/>
          <a:stretch>
            <a:fillRect/>
          </a:stretch>
        </p:blipFill>
        <p:spPr>
          <a:xfrm>
            <a:off x="770690" y="2843851"/>
            <a:ext cx="7563341" cy="3581990"/>
          </a:xfrm>
          <a:prstGeom prst="rect">
            <a:avLst/>
          </a:prstGeom>
        </p:spPr>
      </p:pic>
      <p:sp>
        <p:nvSpPr>
          <p:cNvPr id="6" name="TextBox 5">
            <a:extLst>
              <a:ext uri="{FF2B5EF4-FFF2-40B4-BE49-F238E27FC236}">
                <a16:creationId xmlns:a16="http://schemas.microsoft.com/office/drawing/2014/main" id="{7921737A-7474-796C-372F-4195AD3CE31B}"/>
              </a:ext>
            </a:extLst>
          </p:cNvPr>
          <p:cNvSpPr txBox="1"/>
          <p:nvPr/>
        </p:nvSpPr>
        <p:spPr>
          <a:xfrm>
            <a:off x="9334500" y="3036093"/>
            <a:ext cx="2743200"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Calibri"/>
                <a:cs typeface="Calibri"/>
              </a:rPr>
              <a:t>I used MIN function that finds me the minimum value, and I filter the set beforehand to take into account only the rows with successful mission outcome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
        <p:nvSpPr>
          <p:cNvPr id="2" name="TextBox 1">
            <a:extLst>
              <a:ext uri="{FF2B5EF4-FFF2-40B4-BE49-F238E27FC236}">
                <a16:creationId xmlns:a16="http://schemas.microsoft.com/office/drawing/2014/main" id="{2D7B7038-7350-FFF8-6FBC-8239AA6B6DE1}"/>
              </a:ext>
            </a:extLst>
          </p:cNvPr>
          <p:cNvSpPr txBox="1"/>
          <p:nvPr/>
        </p:nvSpPr>
        <p:spPr>
          <a:xfrm>
            <a:off x="932656" y="3798093"/>
            <a:ext cx="8680450"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000" b="1" dirty="0">
                <a:solidFill>
                  <a:srgbClr val="8250DF"/>
                </a:solidFill>
                <a:latin typeface="Consolas"/>
              </a:rPr>
              <a:t>%</a:t>
            </a:r>
            <a:r>
              <a:rPr lang="en-US" sz="1000" b="1" dirty="0" err="1">
                <a:solidFill>
                  <a:srgbClr val="1A7F37"/>
                </a:solidFill>
                <a:latin typeface="Consolas"/>
              </a:rPr>
              <a:t>sql</a:t>
            </a:r>
            <a:r>
              <a:rPr lang="en-US" sz="1000" dirty="0">
                <a:solidFill>
                  <a:srgbClr val="212121"/>
                </a:solidFill>
                <a:latin typeface="Consolas"/>
              </a:rPr>
              <a:t> SELECT distinct(Booster_Version) as 'Booster Names' FROM SPACEXTABLE WHERE </a:t>
            </a:r>
            <a:r>
              <a:rPr lang="en-US" sz="1000" dirty="0" err="1">
                <a:solidFill>
                  <a:srgbClr val="212121"/>
                </a:solidFill>
                <a:latin typeface="Consolas"/>
              </a:rPr>
              <a:t>Landing_Outcome</a:t>
            </a:r>
            <a:r>
              <a:rPr lang="en-US" sz="1000" dirty="0">
                <a:solidFill>
                  <a:srgbClr val="212121"/>
                </a:solidFill>
                <a:latin typeface="Consolas"/>
              </a:rPr>
              <a:t> LIKE '%</a:t>
            </a:r>
            <a:r>
              <a:rPr lang="en-US" sz="1000" dirty="0" err="1">
                <a:solidFill>
                  <a:srgbClr val="212121"/>
                </a:solidFill>
                <a:latin typeface="Consolas"/>
              </a:rPr>
              <a:t>Success%drone</a:t>
            </a:r>
            <a:r>
              <a:rPr lang="en-US" sz="1000" dirty="0">
                <a:solidFill>
                  <a:srgbClr val="212121"/>
                </a:solidFill>
                <a:latin typeface="Consolas"/>
              </a:rPr>
              <a:t>%' and PAYLOAD_MASS__KG_ &gt; 4000 and PAYLOAD_MASS__KG_ &lt; 6000</a:t>
            </a:r>
            <a:endParaRPr lang="en-US" dirty="0"/>
          </a:p>
        </p:txBody>
      </p:sp>
      <p:pic>
        <p:nvPicPr>
          <p:cNvPr id="3" name="Picture 2">
            <a:extLst>
              <a:ext uri="{FF2B5EF4-FFF2-40B4-BE49-F238E27FC236}">
                <a16:creationId xmlns:a16="http://schemas.microsoft.com/office/drawing/2014/main" id="{797FBCF0-A978-52B3-3A41-4EAB4EF95963}"/>
              </a:ext>
            </a:extLst>
          </p:cNvPr>
          <p:cNvPicPr>
            <a:picLocks noChangeAspect="1"/>
          </p:cNvPicPr>
          <p:nvPr/>
        </p:nvPicPr>
        <p:blipFill>
          <a:blip r:embed="rId3"/>
          <a:stretch>
            <a:fillRect/>
          </a:stretch>
        </p:blipFill>
        <p:spPr>
          <a:xfrm>
            <a:off x="9615488" y="2878138"/>
            <a:ext cx="2295525" cy="2657475"/>
          </a:xfrm>
          <a:prstGeom prst="rect">
            <a:avLst/>
          </a:prstGeom>
        </p:spPr>
      </p:pic>
      <p:sp>
        <p:nvSpPr>
          <p:cNvPr id="6" name="TextBox 5">
            <a:extLst>
              <a:ext uri="{FF2B5EF4-FFF2-40B4-BE49-F238E27FC236}">
                <a16:creationId xmlns:a16="http://schemas.microsoft.com/office/drawing/2014/main" id="{2FFA49DE-3022-3C63-90C4-E9B9263E78F1}"/>
              </a:ext>
            </a:extLst>
          </p:cNvPr>
          <p:cNvSpPr txBox="1"/>
          <p:nvPr/>
        </p:nvSpPr>
        <p:spPr>
          <a:xfrm>
            <a:off x="932656" y="4409281"/>
            <a:ext cx="2743200"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Calibri"/>
                <a:cs typeface="Calibri"/>
              </a:rPr>
              <a:t>This Like pattern ensures that only values that has Success somewhere and drone somewhere after Success pass</a:t>
            </a:r>
            <a:endParaRPr lang="en-US" dirty="0"/>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2684972"/>
            <a:ext cx="4017889" cy="103990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2" name="Picture 1">
            <a:extLst>
              <a:ext uri="{FF2B5EF4-FFF2-40B4-BE49-F238E27FC236}">
                <a16:creationId xmlns:a16="http://schemas.microsoft.com/office/drawing/2014/main" id="{BDC8669B-C79E-AC96-3C29-33270EF22655}"/>
              </a:ext>
            </a:extLst>
          </p:cNvPr>
          <p:cNvPicPr>
            <a:picLocks noChangeAspect="1"/>
          </p:cNvPicPr>
          <p:nvPr/>
        </p:nvPicPr>
        <p:blipFill>
          <a:blip r:embed="rId3"/>
          <a:stretch>
            <a:fillRect/>
          </a:stretch>
        </p:blipFill>
        <p:spPr>
          <a:xfrm>
            <a:off x="769937" y="2935926"/>
            <a:ext cx="6929438" cy="2819711"/>
          </a:xfrm>
          <a:prstGeom prst="rect">
            <a:avLst/>
          </a:prstGeom>
        </p:spPr>
      </p:pic>
      <p:sp>
        <p:nvSpPr>
          <p:cNvPr id="6" name="TextBox 5">
            <a:extLst>
              <a:ext uri="{FF2B5EF4-FFF2-40B4-BE49-F238E27FC236}">
                <a16:creationId xmlns:a16="http://schemas.microsoft.com/office/drawing/2014/main" id="{C26197A8-ED5E-7DD2-1A02-6D08BD41F290}"/>
              </a:ext>
            </a:extLst>
          </p:cNvPr>
          <p:cNvSpPr txBox="1"/>
          <p:nvPr/>
        </p:nvSpPr>
        <p:spPr>
          <a:xfrm>
            <a:off x="8156811" y="2982187"/>
            <a:ext cx="2743200" cy="258532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Calibri"/>
                <a:cs typeface="Calibri"/>
              </a:rPr>
              <a:t>There seems to be an error with the </a:t>
            </a:r>
            <a:r>
              <a:rPr lang="en-US" dirty="0" err="1">
                <a:ea typeface="Calibri"/>
                <a:cs typeface="Calibri"/>
              </a:rPr>
              <a:t>db</a:t>
            </a:r>
            <a:r>
              <a:rPr lang="en-US" dirty="0">
                <a:ea typeface="Calibri"/>
                <a:cs typeface="Calibri"/>
              </a:rPr>
              <a:t> where one record has probably some additional whitespace characters, I grouped the rows into </a:t>
            </a:r>
            <a:r>
              <a:rPr lang="en-US" dirty="0" err="1">
                <a:ea typeface="Calibri"/>
                <a:cs typeface="Calibri"/>
              </a:rPr>
              <a:t>groupes</a:t>
            </a:r>
            <a:r>
              <a:rPr lang="en-US" dirty="0">
                <a:ea typeface="Calibri"/>
                <a:cs typeface="Calibri"/>
              </a:rPr>
              <a:t> for each mission outcome and the counted them with COUNT(*)</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
        <p:nvSpPr>
          <p:cNvPr id="2" name="TextBox 1">
            <a:extLst>
              <a:ext uri="{FF2B5EF4-FFF2-40B4-BE49-F238E27FC236}">
                <a16:creationId xmlns:a16="http://schemas.microsoft.com/office/drawing/2014/main" id="{9D2C7C15-A2CC-C149-2678-61921399BA31}"/>
              </a:ext>
            </a:extLst>
          </p:cNvPr>
          <p:cNvSpPr txBox="1"/>
          <p:nvPr/>
        </p:nvSpPr>
        <p:spPr>
          <a:xfrm>
            <a:off x="766174" y="3147209"/>
            <a:ext cx="8085055"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000" b="1" dirty="0">
                <a:solidFill>
                  <a:srgbClr val="8250DF"/>
                </a:solidFill>
                <a:latin typeface="Consolas"/>
              </a:rPr>
              <a:t>%</a:t>
            </a:r>
            <a:r>
              <a:rPr lang="en-US" sz="1000" b="1" dirty="0" err="1">
                <a:solidFill>
                  <a:srgbClr val="1A7F37"/>
                </a:solidFill>
                <a:latin typeface="Consolas"/>
              </a:rPr>
              <a:t>sql</a:t>
            </a:r>
            <a:r>
              <a:rPr lang="en-US" sz="1000" dirty="0">
                <a:solidFill>
                  <a:srgbClr val="212121"/>
                </a:solidFill>
                <a:latin typeface="Consolas"/>
              </a:rPr>
              <a:t> SELECT distinct(Booster_Version) FROM SPACEXTABLE WHERE PAYLOAD_MASS__KG_ == (SELECT MAX(PAYLOAD_MASS__KG_) FROM SPACEXTABLE)</a:t>
            </a:r>
            <a:endParaRPr lang="en-US" dirty="0"/>
          </a:p>
        </p:txBody>
      </p:sp>
      <p:pic>
        <p:nvPicPr>
          <p:cNvPr id="6" name="Picture 5">
            <a:extLst>
              <a:ext uri="{FF2B5EF4-FFF2-40B4-BE49-F238E27FC236}">
                <a16:creationId xmlns:a16="http://schemas.microsoft.com/office/drawing/2014/main" id="{42F28CE1-5C1A-C022-1DCB-FA6517C71376}"/>
              </a:ext>
            </a:extLst>
          </p:cNvPr>
          <p:cNvPicPr>
            <a:picLocks noChangeAspect="1"/>
          </p:cNvPicPr>
          <p:nvPr/>
        </p:nvPicPr>
        <p:blipFill>
          <a:blip r:embed="rId3"/>
          <a:stretch>
            <a:fillRect/>
          </a:stretch>
        </p:blipFill>
        <p:spPr>
          <a:xfrm>
            <a:off x="9022683" y="2340990"/>
            <a:ext cx="1633088" cy="4375609"/>
          </a:xfrm>
          <a:prstGeom prst="rect">
            <a:avLst/>
          </a:prstGeom>
        </p:spPr>
      </p:pic>
      <p:sp>
        <p:nvSpPr>
          <p:cNvPr id="7" name="TextBox 6">
            <a:extLst>
              <a:ext uri="{FF2B5EF4-FFF2-40B4-BE49-F238E27FC236}">
                <a16:creationId xmlns:a16="http://schemas.microsoft.com/office/drawing/2014/main" id="{47591DB9-FAFD-6298-9E00-046168F5F762}"/>
              </a:ext>
            </a:extLst>
          </p:cNvPr>
          <p:cNvSpPr txBox="1"/>
          <p:nvPr/>
        </p:nvSpPr>
        <p:spPr>
          <a:xfrm>
            <a:off x="801536" y="4137342"/>
            <a:ext cx="2743200"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Calibri"/>
                <a:cs typeface="Calibri"/>
              </a:rPr>
              <a:t>I used subquery here so I can find the maximum value and chose only the booster which have carried maximum payload once or more times</a:t>
            </a:r>
            <a:endParaRPr lang="en-US" dirty="0"/>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
        <p:nvSpPr>
          <p:cNvPr id="2" name="TextBox 1">
            <a:extLst>
              <a:ext uri="{FF2B5EF4-FFF2-40B4-BE49-F238E27FC236}">
                <a16:creationId xmlns:a16="http://schemas.microsoft.com/office/drawing/2014/main" id="{E0641297-72AB-2C27-4F99-4922497573A4}"/>
              </a:ext>
            </a:extLst>
          </p:cNvPr>
          <p:cNvSpPr txBox="1"/>
          <p:nvPr/>
        </p:nvSpPr>
        <p:spPr>
          <a:xfrm>
            <a:off x="772998" y="3616751"/>
            <a:ext cx="6396086"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solidFill>
                  <a:srgbClr val="8250DF"/>
                </a:solidFill>
              </a:rPr>
              <a:t>%</a:t>
            </a:r>
            <a:r>
              <a:rPr lang="en-US" b="1">
                <a:solidFill>
                  <a:srgbClr val="1A7F37"/>
                </a:solidFill>
              </a:rPr>
              <a:t>sql</a:t>
            </a:r>
            <a:r>
              <a:rPr lang="en-US"/>
              <a:t> SELECT substr(Date, 6, 2) as 'Month', Landing_Outcome, Booster_Version, Launch_Site FROM SPACEXTABLE WHERE substr(Date, 0, 5) = '2015' and Landing_Outcome LIKE '%Failure%drone ship%'</a:t>
            </a:r>
          </a:p>
        </p:txBody>
      </p:sp>
      <p:pic>
        <p:nvPicPr>
          <p:cNvPr id="6" name="Picture 5">
            <a:extLst>
              <a:ext uri="{FF2B5EF4-FFF2-40B4-BE49-F238E27FC236}">
                <a16:creationId xmlns:a16="http://schemas.microsoft.com/office/drawing/2014/main" id="{6E6DE9EE-4DF7-8C90-CA35-7516EE56DDD3}"/>
              </a:ext>
            </a:extLst>
          </p:cNvPr>
          <p:cNvPicPr>
            <a:picLocks noChangeAspect="1"/>
          </p:cNvPicPr>
          <p:nvPr/>
        </p:nvPicPr>
        <p:blipFill>
          <a:blip r:embed="rId3"/>
          <a:stretch>
            <a:fillRect/>
          </a:stretch>
        </p:blipFill>
        <p:spPr>
          <a:xfrm>
            <a:off x="767990" y="4920595"/>
            <a:ext cx="7372350" cy="1714500"/>
          </a:xfrm>
          <a:prstGeom prst="rect">
            <a:avLst/>
          </a:prstGeom>
        </p:spPr>
      </p:pic>
      <p:sp>
        <p:nvSpPr>
          <p:cNvPr id="7" name="TextBox 6">
            <a:extLst>
              <a:ext uri="{FF2B5EF4-FFF2-40B4-BE49-F238E27FC236}">
                <a16:creationId xmlns:a16="http://schemas.microsoft.com/office/drawing/2014/main" id="{32A2A473-65E0-F8AA-FC4E-44162C9B4F59}"/>
              </a:ext>
            </a:extLst>
          </p:cNvPr>
          <p:cNvSpPr txBox="1"/>
          <p:nvPr/>
        </p:nvSpPr>
        <p:spPr>
          <a:xfrm>
            <a:off x="8699027" y="2958612"/>
            <a:ext cx="2743200"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Calibri"/>
                <a:cs typeface="Calibri"/>
              </a:rPr>
              <a:t>I used </a:t>
            </a:r>
            <a:r>
              <a:rPr lang="en-US" dirty="0" err="1">
                <a:ea typeface="Calibri"/>
                <a:cs typeface="Calibri"/>
              </a:rPr>
              <a:t>substr</a:t>
            </a:r>
            <a:r>
              <a:rPr lang="en-US" dirty="0">
                <a:ea typeface="Calibri"/>
                <a:cs typeface="Calibri"/>
              </a:rPr>
              <a:t> function to extract year and month from date, Like pattern works as the previous one which I discussed</a:t>
            </a:r>
            <a:endParaRPr lang="en-US" dirty="0"/>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
        <p:nvSpPr>
          <p:cNvPr id="2" name="TextBox 1">
            <a:extLst>
              <a:ext uri="{FF2B5EF4-FFF2-40B4-BE49-F238E27FC236}">
                <a16:creationId xmlns:a16="http://schemas.microsoft.com/office/drawing/2014/main" id="{4881F8E4-D29A-4FF8-2C53-E34FE44F8159}"/>
              </a:ext>
            </a:extLst>
          </p:cNvPr>
          <p:cNvSpPr txBox="1"/>
          <p:nvPr/>
        </p:nvSpPr>
        <p:spPr>
          <a:xfrm>
            <a:off x="945823" y="4143080"/>
            <a:ext cx="7362333"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solidFill>
                  <a:srgbClr val="8250DF"/>
                </a:solidFill>
              </a:rPr>
              <a:t>%</a:t>
            </a:r>
            <a:r>
              <a:rPr lang="en-US" b="1" dirty="0" err="1">
                <a:solidFill>
                  <a:srgbClr val="1A7F37"/>
                </a:solidFill>
              </a:rPr>
              <a:t>sql</a:t>
            </a:r>
            <a:r>
              <a:rPr lang="en-US" dirty="0"/>
              <a:t> SELECT count(*) as "Num of Occ", </a:t>
            </a:r>
            <a:r>
              <a:rPr lang="en-US" dirty="0" err="1"/>
              <a:t>Landing_Outcome</a:t>
            </a:r>
            <a:r>
              <a:rPr lang="en-US" dirty="0"/>
              <a:t> FROM SPACEXTABLE Where Date Between '2010-06-04' and '2017-03-20' GROUP BY </a:t>
            </a:r>
            <a:r>
              <a:rPr lang="en-US" dirty="0" err="1"/>
              <a:t>Landing_Outcome</a:t>
            </a:r>
            <a:r>
              <a:rPr lang="en-US" dirty="0"/>
              <a:t> ORDER BY DESC</a:t>
            </a:r>
            <a:endParaRPr lang="en-US" dirty="0">
              <a:ea typeface="Calibri"/>
              <a:cs typeface="Calibri"/>
            </a:endParaRPr>
          </a:p>
        </p:txBody>
      </p:sp>
      <p:pic>
        <p:nvPicPr>
          <p:cNvPr id="6" name="Picture 5">
            <a:extLst>
              <a:ext uri="{FF2B5EF4-FFF2-40B4-BE49-F238E27FC236}">
                <a16:creationId xmlns:a16="http://schemas.microsoft.com/office/drawing/2014/main" id="{C77FD1A4-D556-6582-E1B8-D0A9F15F4253}"/>
              </a:ext>
            </a:extLst>
          </p:cNvPr>
          <p:cNvPicPr>
            <a:picLocks noChangeAspect="1"/>
          </p:cNvPicPr>
          <p:nvPr/>
        </p:nvPicPr>
        <p:blipFill>
          <a:blip r:embed="rId3"/>
          <a:stretch>
            <a:fillRect/>
          </a:stretch>
        </p:blipFill>
        <p:spPr>
          <a:xfrm>
            <a:off x="8711006" y="2698128"/>
            <a:ext cx="3183413" cy="3472796"/>
          </a:xfrm>
          <a:prstGeom prst="rect">
            <a:avLst/>
          </a:prstGeom>
        </p:spPr>
      </p:pic>
      <p:sp>
        <p:nvSpPr>
          <p:cNvPr id="7" name="TextBox 6">
            <a:extLst>
              <a:ext uri="{FF2B5EF4-FFF2-40B4-BE49-F238E27FC236}">
                <a16:creationId xmlns:a16="http://schemas.microsoft.com/office/drawing/2014/main" id="{1DB78DFE-1D46-2A58-A4B7-8F6D40A508EE}"/>
              </a:ext>
            </a:extLst>
          </p:cNvPr>
          <p:cNvSpPr txBox="1"/>
          <p:nvPr/>
        </p:nvSpPr>
        <p:spPr>
          <a:xfrm>
            <a:off x="1108006" y="5575393"/>
            <a:ext cx="6490353"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Calibri"/>
                <a:cs typeface="Calibri"/>
              </a:rPr>
              <a:t>I grouped the outcomes, and then counted them, before grouping I took only the rows between these dates (But I forgot to present here a picture with ordered data, but the query is correct and the results are still very clear despite the lack of sorting)</a:t>
            </a:r>
            <a:endParaRPr lang="en-US" dirty="0"/>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marL="0" indent="0">
              <a:lnSpc>
                <a:spcPct val="100000"/>
              </a:lnSpc>
              <a:spcBef>
                <a:spcPts val="1400"/>
              </a:spcBef>
              <a:buNone/>
            </a:pPr>
            <a:endParaRPr lang="en-US" sz="2200" dirty="0">
              <a:solidFill>
                <a:schemeClr val="accent3">
                  <a:lumMod val="25000"/>
                </a:schemeClr>
              </a:solidFill>
              <a:latin typeface="Abadi"/>
            </a:endParaRP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sites</a:t>
            </a:r>
          </a:p>
        </p:txBody>
      </p:sp>
      <p:pic>
        <p:nvPicPr>
          <p:cNvPr id="4" name="Picture 3">
            <a:extLst>
              <a:ext uri="{FF2B5EF4-FFF2-40B4-BE49-F238E27FC236}">
                <a16:creationId xmlns:a16="http://schemas.microsoft.com/office/drawing/2014/main" id="{EF1C0688-8F53-CC16-2757-3DEF036DE5E2}"/>
              </a:ext>
            </a:extLst>
          </p:cNvPr>
          <p:cNvPicPr>
            <a:picLocks noChangeAspect="1"/>
          </p:cNvPicPr>
          <p:nvPr/>
        </p:nvPicPr>
        <p:blipFill>
          <a:blip r:embed="rId3"/>
          <a:stretch>
            <a:fillRect/>
          </a:stretch>
        </p:blipFill>
        <p:spPr>
          <a:xfrm>
            <a:off x="287362" y="1343319"/>
            <a:ext cx="9571936" cy="5315589"/>
          </a:xfrm>
          <a:prstGeom prst="rect">
            <a:avLst/>
          </a:prstGeom>
        </p:spPr>
      </p:pic>
      <p:sp>
        <p:nvSpPr>
          <p:cNvPr id="8" name="TextBox 7">
            <a:extLst>
              <a:ext uri="{FF2B5EF4-FFF2-40B4-BE49-F238E27FC236}">
                <a16:creationId xmlns:a16="http://schemas.microsoft.com/office/drawing/2014/main" id="{DDE5EC58-60B0-8FA2-B51E-DB51812DFDE8}"/>
              </a:ext>
            </a:extLst>
          </p:cNvPr>
          <p:cNvSpPr txBox="1"/>
          <p:nvPr/>
        </p:nvSpPr>
        <p:spPr>
          <a:xfrm>
            <a:off x="10282602" y="1944904"/>
            <a:ext cx="1669719"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Calibri"/>
                <a:cs typeface="Calibri"/>
              </a:rPr>
              <a:t>For each site there is a dot representing it, after clicking it a label with the site's name is presented</a:t>
            </a:r>
            <a:endParaRPr lang="en-US" dirty="0"/>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endParaRPr lang="en-US" sz="2200"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Map of each launch with indication of the outcome</a:t>
            </a:r>
          </a:p>
        </p:txBody>
      </p:sp>
      <p:pic>
        <p:nvPicPr>
          <p:cNvPr id="2" name="Picture 1">
            <a:extLst>
              <a:ext uri="{FF2B5EF4-FFF2-40B4-BE49-F238E27FC236}">
                <a16:creationId xmlns:a16="http://schemas.microsoft.com/office/drawing/2014/main" id="{5AD3C2D2-C2E4-0B7E-6955-27EC3F154464}"/>
              </a:ext>
            </a:extLst>
          </p:cNvPr>
          <p:cNvPicPr>
            <a:picLocks noChangeAspect="1"/>
          </p:cNvPicPr>
          <p:nvPr/>
        </p:nvPicPr>
        <p:blipFill>
          <a:blip r:embed="rId3"/>
          <a:stretch>
            <a:fillRect/>
          </a:stretch>
        </p:blipFill>
        <p:spPr>
          <a:xfrm>
            <a:off x="768842" y="1351175"/>
            <a:ext cx="6239430" cy="4878372"/>
          </a:xfrm>
          <a:prstGeom prst="rect">
            <a:avLst/>
          </a:prstGeom>
        </p:spPr>
      </p:pic>
      <p:sp>
        <p:nvSpPr>
          <p:cNvPr id="4" name="TextBox 3">
            <a:extLst>
              <a:ext uri="{FF2B5EF4-FFF2-40B4-BE49-F238E27FC236}">
                <a16:creationId xmlns:a16="http://schemas.microsoft.com/office/drawing/2014/main" id="{587E9F7E-D003-9AD9-1536-4D35C3AEDF35}"/>
              </a:ext>
            </a:extLst>
          </p:cNvPr>
          <p:cNvSpPr txBox="1"/>
          <p:nvPr/>
        </p:nvSpPr>
        <p:spPr>
          <a:xfrm>
            <a:off x="7369968" y="1547812"/>
            <a:ext cx="2743200"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Calibri"/>
                <a:cs typeface="Calibri"/>
              </a:rPr>
              <a:t>I used markers with combination of marker cluster to show all launches and their outcomes for each site, the green names indicate the success while the red names indicate failure</a:t>
            </a:r>
            <a:endParaRPr lang="en-US" dirty="0"/>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of the counted successes for each site</a:t>
            </a:r>
          </a:p>
        </p:txBody>
      </p:sp>
      <p:pic>
        <p:nvPicPr>
          <p:cNvPr id="2" name="Picture 1">
            <a:extLst>
              <a:ext uri="{FF2B5EF4-FFF2-40B4-BE49-F238E27FC236}">
                <a16:creationId xmlns:a16="http://schemas.microsoft.com/office/drawing/2014/main" id="{BB5CEF79-8D2C-F60D-3F5F-D4648D527E15}"/>
              </a:ext>
            </a:extLst>
          </p:cNvPr>
          <p:cNvPicPr>
            <a:picLocks noChangeAspect="1"/>
          </p:cNvPicPr>
          <p:nvPr/>
        </p:nvPicPr>
        <p:blipFill>
          <a:blip r:embed="rId3"/>
          <a:stretch>
            <a:fillRect/>
          </a:stretch>
        </p:blipFill>
        <p:spPr>
          <a:xfrm>
            <a:off x="682625" y="1416354"/>
            <a:ext cx="10691813" cy="3517291"/>
          </a:xfrm>
          <a:prstGeom prst="rect">
            <a:avLst/>
          </a:prstGeom>
        </p:spPr>
      </p:pic>
      <p:sp>
        <p:nvSpPr>
          <p:cNvPr id="4" name="TextBox 3">
            <a:extLst>
              <a:ext uri="{FF2B5EF4-FFF2-40B4-BE49-F238E27FC236}">
                <a16:creationId xmlns:a16="http://schemas.microsoft.com/office/drawing/2014/main" id="{C361A0E4-C71B-B360-B1B4-5343E58ACCD4}"/>
              </a:ext>
            </a:extLst>
          </p:cNvPr>
          <p:cNvSpPr txBox="1"/>
          <p:nvPr/>
        </p:nvSpPr>
        <p:spPr>
          <a:xfrm>
            <a:off x="869156" y="5345906"/>
            <a:ext cx="2743200"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Calibri"/>
                <a:cs typeface="Calibri"/>
              </a:rPr>
              <a:t>We can see that CCAFS LC had the most successes with launch, after it there was KSC LC, VAFB SLC and lastly CCAFS SLC</a:t>
            </a:r>
            <a:endParaRPr lang="en-US" dirty="0"/>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7" y="2521403"/>
            <a:ext cx="5660840" cy="189842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a:spcBef>
                <a:spcPts val="1400"/>
              </a:spcBef>
            </a:pPr>
            <a:r>
              <a:rPr lang="en-US" sz="2200" dirty="0">
                <a:solidFill>
                  <a:schemeClr val="accent3">
                    <a:lumMod val="25000"/>
                  </a:schemeClr>
                </a:solidFill>
                <a:latin typeface="Abadi" panose="020B0604020104020204" pitchFamily="34" charset="0"/>
              </a:rPr>
              <a:t>Problems you want to find answers</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pic>
        <p:nvPicPr>
          <p:cNvPr id="2" name="Picture 1">
            <a:extLst>
              <a:ext uri="{FF2B5EF4-FFF2-40B4-BE49-F238E27FC236}">
                <a16:creationId xmlns:a16="http://schemas.microsoft.com/office/drawing/2014/main" id="{09AA2BB5-20CD-DA92-271E-17001C255E41}"/>
              </a:ext>
            </a:extLst>
          </p:cNvPr>
          <p:cNvPicPr>
            <a:picLocks noChangeAspect="1"/>
          </p:cNvPicPr>
          <p:nvPr/>
        </p:nvPicPr>
        <p:blipFill>
          <a:blip r:embed="rId3"/>
          <a:stretch>
            <a:fillRect/>
          </a:stretch>
        </p:blipFill>
        <p:spPr>
          <a:xfrm>
            <a:off x="730577" y="1687660"/>
            <a:ext cx="10432330" cy="3482681"/>
          </a:xfrm>
          <a:prstGeom prst="rect">
            <a:avLst/>
          </a:prstGeom>
        </p:spPr>
      </p:pic>
      <p:sp>
        <p:nvSpPr>
          <p:cNvPr id="4" name="TextBox 3">
            <a:extLst>
              <a:ext uri="{FF2B5EF4-FFF2-40B4-BE49-F238E27FC236}">
                <a16:creationId xmlns:a16="http://schemas.microsoft.com/office/drawing/2014/main" id="{57C19D2E-52F7-A639-F606-606EFC77739B}"/>
              </a:ext>
            </a:extLst>
          </p:cNvPr>
          <p:cNvSpPr txBox="1"/>
          <p:nvPr/>
        </p:nvSpPr>
        <p:spPr>
          <a:xfrm>
            <a:off x="942984" y="895834"/>
            <a:ext cx="903559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Calibri"/>
                <a:cs typeface="Calibri"/>
              </a:rPr>
              <a:t>Pie chart for the launch site with the highest successful launch ratio</a:t>
            </a:r>
            <a:endParaRPr lang="en-US" dirty="0"/>
          </a:p>
        </p:txBody>
      </p:sp>
      <p:sp>
        <p:nvSpPr>
          <p:cNvPr id="6" name="TextBox 5">
            <a:extLst>
              <a:ext uri="{FF2B5EF4-FFF2-40B4-BE49-F238E27FC236}">
                <a16:creationId xmlns:a16="http://schemas.microsoft.com/office/drawing/2014/main" id="{AFFD146F-7D7E-8309-E775-4BFDEC813BB2}"/>
              </a:ext>
            </a:extLst>
          </p:cNvPr>
          <p:cNvSpPr txBox="1"/>
          <p:nvPr/>
        </p:nvSpPr>
        <p:spPr>
          <a:xfrm>
            <a:off x="848685" y="5752202"/>
            <a:ext cx="8579962"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Calibri"/>
                <a:cs typeface="Calibri"/>
              </a:rPr>
              <a:t>We can see that despite having fewer overall number of successful launches the KSC LC had the most success with launches </a:t>
            </a:r>
            <a:endParaRPr lang="en-US" dirty="0"/>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Scatter plot of Payload and class for all sites</a:t>
            </a:r>
          </a:p>
        </p:txBody>
      </p:sp>
      <p:pic>
        <p:nvPicPr>
          <p:cNvPr id="2" name="Picture 1">
            <a:extLst>
              <a:ext uri="{FF2B5EF4-FFF2-40B4-BE49-F238E27FC236}">
                <a16:creationId xmlns:a16="http://schemas.microsoft.com/office/drawing/2014/main" id="{504FC45C-298D-CBCC-DE37-9E64E1C38D44}"/>
              </a:ext>
            </a:extLst>
          </p:cNvPr>
          <p:cNvPicPr>
            <a:picLocks noChangeAspect="1"/>
          </p:cNvPicPr>
          <p:nvPr/>
        </p:nvPicPr>
        <p:blipFill>
          <a:blip r:embed="rId3"/>
          <a:stretch>
            <a:fillRect/>
          </a:stretch>
        </p:blipFill>
        <p:spPr>
          <a:xfrm>
            <a:off x="769937" y="1564400"/>
            <a:ext cx="10683876" cy="3729201"/>
          </a:xfrm>
          <a:prstGeom prst="rect">
            <a:avLst/>
          </a:prstGeom>
        </p:spPr>
      </p:pic>
      <p:sp>
        <p:nvSpPr>
          <p:cNvPr id="4" name="TextBox 3">
            <a:extLst>
              <a:ext uri="{FF2B5EF4-FFF2-40B4-BE49-F238E27FC236}">
                <a16:creationId xmlns:a16="http://schemas.microsoft.com/office/drawing/2014/main" id="{9D838E22-444A-0F5E-1F1E-EA21D3FE0BE6}"/>
              </a:ext>
            </a:extLst>
          </p:cNvPr>
          <p:cNvSpPr txBox="1"/>
          <p:nvPr/>
        </p:nvSpPr>
        <p:spPr>
          <a:xfrm>
            <a:off x="750093" y="5595937"/>
            <a:ext cx="9902825"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Calibri"/>
                <a:cs typeface="Calibri"/>
              </a:rPr>
              <a:t>There is no clear winner when it comes to booster versions, although F9v1.1 B1011 had the most successful launches, we can see that when payload mass is around 5000 Kg there is high chance of success</a:t>
            </a:r>
            <a:endParaRPr lang="en-US" dirty="0"/>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2" name="Picture 1">
            <a:extLst>
              <a:ext uri="{FF2B5EF4-FFF2-40B4-BE49-F238E27FC236}">
                <a16:creationId xmlns:a16="http://schemas.microsoft.com/office/drawing/2014/main" id="{D7A7E720-EB24-5A6B-F554-C10F0A83F1C0}"/>
              </a:ext>
            </a:extLst>
          </p:cNvPr>
          <p:cNvPicPr>
            <a:picLocks noChangeAspect="1"/>
          </p:cNvPicPr>
          <p:nvPr/>
        </p:nvPicPr>
        <p:blipFill>
          <a:blip r:embed="rId3"/>
          <a:stretch>
            <a:fillRect/>
          </a:stretch>
        </p:blipFill>
        <p:spPr>
          <a:xfrm>
            <a:off x="767115" y="1404938"/>
            <a:ext cx="6482644" cy="5167313"/>
          </a:xfrm>
          <a:prstGeom prst="rect">
            <a:avLst/>
          </a:prstGeom>
        </p:spPr>
      </p:pic>
      <p:sp>
        <p:nvSpPr>
          <p:cNvPr id="3" name="TextBox 2">
            <a:extLst>
              <a:ext uri="{FF2B5EF4-FFF2-40B4-BE49-F238E27FC236}">
                <a16:creationId xmlns:a16="http://schemas.microsoft.com/office/drawing/2014/main" id="{D3B2D096-A6CF-887F-C440-5F2AE9C95CE6}"/>
              </a:ext>
            </a:extLst>
          </p:cNvPr>
          <p:cNvSpPr txBox="1"/>
          <p:nvPr/>
        </p:nvSpPr>
        <p:spPr>
          <a:xfrm>
            <a:off x="7965281" y="1714500"/>
            <a:ext cx="2743200"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Calibri"/>
                <a:cs typeface="Calibri"/>
              </a:rPr>
              <a:t>The models that had the highest acc were highlighted wit green color, this means that 3 models had the same or very close accuracy, only lacking was the decision tree</a:t>
            </a: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2" name="Picture 1">
            <a:extLst>
              <a:ext uri="{FF2B5EF4-FFF2-40B4-BE49-F238E27FC236}">
                <a16:creationId xmlns:a16="http://schemas.microsoft.com/office/drawing/2014/main" id="{BCAD61B5-D39C-4AEB-F8B0-102D2F9B09D0}"/>
              </a:ext>
            </a:extLst>
          </p:cNvPr>
          <p:cNvPicPr>
            <a:picLocks noChangeAspect="1"/>
          </p:cNvPicPr>
          <p:nvPr/>
        </p:nvPicPr>
        <p:blipFill>
          <a:blip r:embed="rId3"/>
          <a:stretch>
            <a:fillRect/>
          </a:stretch>
        </p:blipFill>
        <p:spPr>
          <a:xfrm>
            <a:off x="773315" y="2849563"/>
            <a:ext cx="4239808" cy="4008438"/>
          </a:xfrm>
          <a:prstGeom prst="rect">
            <a:avLst/>
          </a:prstGeom>
        </p:spPr>
      </p:pic>
      <p:sp>
        <p:nvSpPr>
          <p:cNvPr id="3" name="TextBox 2">
            <a:extLst>
              <a:ext uri="{FF2B5EF4-FFF2-40B4-BE49-F238E27FC236}">
                <a16:creationId xmlns:a16="http://schemas.microsoft.com/office/drawing/2014/main" id="{D45848A4-CF1C-69A3-1C65-2637E4B91EE7}"/>
              </a:ext>
            </a:extLst>
          </p:cNvPr>
          <p:cNvSpPr txBox="1"/>
          <p:nvPr/>
        </p:nvSpPr>
        <p:spPr>
          <a:xfrm>
            <a:off x="5893593" y="3000375"/>
            <a:ext cx="2743200"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Calibri"/>
                <a:cs typeface="Calibri"/>
              </a:rPr>
              <a:t>So I decided on the logistic regression model and here is the confusion matrix for it. We can see that there was no false negatives and 3 false positives when we consider land as true positive</a:t>
            </a:r>
            <a:endParaRPr lang="en-US" dirty="0"/>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can see that the success rate depends on the type of orbit and the payload mass. </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Also there happens to be only one site where the success ratio is more than 50% and its KSC LC. </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Every model performed greatly for the </a:t>
            </a:r>
            <a:r>
              <a:rPr lang="en-US" sz="2200" dirty="0" err="1">
                <a:solidFill>
                  <a:schemeClr val="accent3">
                    <a:lumMod val="25000"/>
                  </a:schemeClr>
                </a:solidFill>
                <a:latin typeface="Abadi"/>
              </a:rPr>
              <a:t>predicitions</a:t>
            </a:r>
            <a:r>
              <a:rPr lang="en-US" sz="2200" dirty="0">
                <a:solidFill>
                  <a:schemeClr val="accent3">
                    <a:lumMod val="25000"/>
                  </a:schemeClr>
                </a:solidFill>
                <a:latin typeface="Abadi"/>
              </a:rPr>
              <a:t>, with decision tree falling slightly behind the competition. This sector is not as important as healthcare for example so the 87% accuracy is satisfactory considering the small dataset.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008886" y="1399147"/>
            <a:ext cx="4276725" cy="482758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Code used for generating </a:t>
            </a:r>
            <a:r>
              <a:rPr lang="en-US" sz="2200" dirty="0" err="1">
                <a:solidFill>
                  <a:schemeClr val="accent3">
                    <a:lumMod val="25000"/>
                  </a:schemeClr>
                </a:solidFill>
                <a:latin typeface="Abadi"/>
              </a:rPr>
              <a:t>barplots</a:t>
            </a:r>
            <a:r>
              <a:rPr lang="en-US" sz="2200" dirty="0">
                <a:solidFill>
                  <a:schemeClr val="accent3">
                    <a:lumMod val="25000"/>
                  </a:schemeClr>
                </a:solidFill>
                <a:latin typeface="Abadi"/>
              </a:rPr>
              <a:t> for any metric form </a:t>
            </a:r>
            <a:r>
              <a:rPr lang="en-US" sz="2200" dirty="0" err="1">
                <a:solidFill>
                  <a:schemeClr val="accent3">
                    <a:lumMod val="25000"/>
                  </a:schemeClr>
                </a:solidFill>
                <a:latin typeface="Abadi"/>
              </a:rPr>
              <a:t>sklearn</a:t>
            </a:r>
            <a:r>
              <a:rPr lang="en-US" sz="2200" dirty="0">
                <a:solidFill>
                  <a:schemeClr val="accent3">
                    <a:lumMod val="25000"/>
                  </a:schemeClr>
                </a:solidFill>
                <a:latin typeface="Abadi"/>
              </a:rPr>
              <a:t> metrics (or any self defined one), works for both classification and regression models only if they are not mixed</a:t>
            </a:r>
          </a:p>
          <a:p>
            <a:pPr>
              <a:lnSpc>
                <a:spcPct val="100000"/>
              </a:lnSpc>
              <a:spcBef>
                <a:spcPts val="1400"/>
              </a:spcBef>
            </a:pPr>
            <a:r>
              <a:rPr lang="en-US" sz="2200" dirty="0" err="1">
                <a:solidFill>
                  <a:schemeClr val="accent3">
                    <a:lumMod val="25000"/>
                  </a:schemeClr>
                </a:solidFill>
                <a:latin typeface="Abadi"/>
              </a:rPr>
              <a:t>Github</a:t>
            </a:r>
            <a:r>
              <a:rPr lang="en-US" sz="2200" dirty="0">
                <a:solidFill>
                  <a:schemeClr val="accent3">
                    <a:lumMod val="25000"/>
                  </a:schemeClr>
                </a:solidFill>
                <a:latin typeface="Abadi"/>
              </a:rPr>
              <a:t> repo with all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notebooks: </a:t>
            </a:r>
            <a:r>
              <a:rPr lang="en-US" sz="2200" dirty="0">
                <a:solidFill>
                  <a:schemeClr val="accent3">
                    <a:lumMod val="25000"/>
                  </a:schemeClr>
                </a:solidFill>
                <a:ea typeface="+mn-lt"/>
                <a:cs typeface="+mn-lt"/>
              </a:rPr>
              <a:t>https://github.com/Gawronek69/IBM_DataScience_Course</a:t>
            </a:r>
            <a:endParaRPr lang="en-US" sz="2200" dirty="0">
              <a:solidFill>
                <a:schemeClr val="accent3">
                  <a:lumMod val="25000"/>
                </a:schemeClr>
              </a:solidFill>
              <a:latin typeface="Abadi" panose="020B0604020104020204" pitchFamily="34" charset="0"/>
            </a:endParaRP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pic>
        <p:nvPicPr>
          <p:cNvPr id="3" name="Picture 2">
            <a:extLst>
              <a:ext uri="{FF2B5EF4-FFF2-40B4-BE49-F238E27FC236}">
                <a16:creationId xmlns:a16="http://schemas.microsoft.com/office/drawing/2014/main" id="{A0F93C4A-6A82-D053-198D-74037949BB44}"/>
              </a:ext>
            </a:extLst>
          </p:cNvPr>
          <p:cNvPicPr>
            <a:picLocks noChangeAspect="1"/>
          </p:cNvPicPr>
          <p:nvPr/>
        </p:nvPicPr>
        <p:blipFill>
          <a:blip r:embed="rId4"/>
          <a:stretch>
            <a:fillRect/>
          </a:stretch>
        </p:blipFill>
        <p:spPr>
          <a:xfrm>
            <a:off x="771478" y="1291112"/>
            <a:ext cx="6056588" cy="5492750"/>
          </a:xfrm>
          <a:prstGeom prst="rect">
            <a:avLst/>
          </a:prstGeom>
        </p:spPr>
      </p:pic>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355837"/>
            <a:ext cx="10104817" cy="5211877"/>
          </a:xfrm>
          <a:prstGeom prst="rect">
            <a:avLst/>
          </a:prstGeom>
        </p:spPr>
        <p:txBody>
          <a:bodyPr lIns="91440" tIns="45720" rIns="91440" bIns="45720" anchor="t">
            <a:normAutofit fontScale="925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1400" dirty="0">
                <a:solidFill>
                  <a:srgbClr val="0B49CB"/>
                </a:solidFill>
                <a:latin typeface="Abadi"/>
              </a:rPr>
              <a:t>Executive Summary</a:t>
            </a:r>
          </a:p>
          <a:p>
            <a:pPr>
              <a:lnSpc>
                <a:spcPct val="120000"/>
              </a:lnSpc>
              <a:spcBef>
                <a:spcPts val="1400"/>
              </a:spcBef>
            </a:pPr>
            <a:r>
              <a:rPr lang="en-US" sz="1400" dirty="0">
                <a:solidFill>
                  <a:schemeClr val="accent3">
                    <a:lumMod val="25000"/>
                  </a:schemeClr>
                </a:solidFill>
                <a:latin typeface="Abadi"/>
              </a:rPr>
              <a:t>Data collection methodology:</a:t>
            </a:r>
          </a:p>
          <a:p>
            <a:pPr lvl="1">
              <a:lnSpc>
                <a:spcPct val="120000"/>
              </a:lnSpc>
              <a:spcBef>
                <a:spcPts val="1400"/>
              </a:spcBef>
            </a:pPr>
            <a:r>
              <a:rPr lang="en-US" sz="1400" dirty="0">
                <a:solidFill>
                  <a:schemeClr val="bg2">
                    <a:lumMod val="50000"/>
                  </a:schemeClr>
                </a:solidFill>
                <a:latin typeface="Abadi"/>
              </a:rPr>
              <a:t>Describe how data was collected </a:t>
            </a:r>
          </a:p>
          <a:p>
            <a:pPr lvl="1">
              <a:lnSpc>
                <a:spcPct val="120000"/>
              </a:lnSpc>
              <a:spcBef>
                <a:spcPts val="1400"/>
              </a:spcBef>
            </a:pPr>
            <a:r>
              <a:rPr lang="en-US" sz="1400" dirty="0">
                <a:solidFill>
                  <a:schemeClr val="bg2">
                    <a:lumMod val="50000"/>
                  </a:schemeClr>
                </a:solidFill>
                <a:latin typeface="Abadi"/>
              </a:rPr>
              <a:t>Through requests library in python</a:t>
            </a:r>
          </a:p>
          <a:p>
            <a:pPr>
              <a:lnSpc>
                <a:spcPct val="120000"/>
              </a:lnSpc>
              <a:spcBef>
                <a:spcPts val="1400"/>
              </a:spcBef>
            </a:pPr>
            <a:r>
              <a:rPr lang="en-US" sz="1400" dirty="0">
                <a:solidFill>
                  <a:schemeClr val="accent3">
                    <a:lumMod val="25000"/>
                  </a:schemeClr>
                </a:solidFill>
                <a:latin typeface="Abadi"/>
              </a:rPr>
              <a:t>Perform data wrangling</a:t>
            </a:r>
          </a:p>
          <a:p>
            <a:pPr lvl="1">
              <a:lnSpc>
                <a:spcPct val="120000"/>
              </a:lnSpc>
              <a:spcBef>
                <a:spcPts val="1400"/>
              </a:spcBef>
            </a:pPr>
            <a:r>
              <a:rPr lang="en-US" sz="1400" dirty="0">
                <a:solidFill>
                  <a:schemeClr val="bg2">
                    <a:lumMod val="50000"/>
                  </a:schemeClr>
                </a:solidFill>
                <a:latin typeface="Abadi"/>
              </a:rPr>
              <a:t>Describe how data was processed</a:t>
            </a:r>
          </a:p>
          <a:p>
            <a:pPr lvl="1">
              <a:lnSpc>
                <a:spcPct val="120000"/>
              </a:lnSpc>
              <a:spcBef>
                <a:spcPts val="1400"/>
              </a:spcBef>
            </a:pPr>
            <a:r>
              <a:rPr lang="en-US" sz="1400" dirty="0">
                <a:solidFill>
                  <a:schemeClr val="bg2">
                    <a:lumMod val="50000"/>
                  </a:schemeClr>
                </a:solidFill>
                <a:latin typeface="Abadi"/>
              </a:rPr>
              <a:t>Additional column was created – class, some filtering was used as well</a:t>
            </a:r>
          </a:p>
          <a:p>
            <a:pPr>
              <a:lnSpc>
                <a:spcPct val="120000"/>
              </a:lnSpc>
              <a:spcBef>
                <a:spcPts val="1400"/>
              </a:spcBef>
            </a:pPr>
            <a:r>
              <a:rPr lang="en-US" sz="14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1400" dirty="0">
                <a:solidFill>
                  <a:schemeClr val="accent3">
                    <a:lumMod val="25000"/>
                  </a:schemeClr>
                </a:solidFill>
                <a:latin typeface="Abadi"/>
              </a:rPr>
              <a:t>Perform interactive visual analytics using Folium and </a:t>
            </a:r>
            <a:r>
              <a:rPr lang="en-US" sz="1400" err="1">
                <a:solidFill>
                  <a:schemeClr val="accent3">
                    <a:lumMod val="25000"/>
                  </a:schemeClr>
                </a:solidFill>
                <a:latin typeface="Abadi"/>
              </a:rPr>
              <a:t>Plotly</a:t>
            </a:r>
            <a:r>
              <a:rPr lang="en-US" sz="1400" dirty="0">
                <a:solidFill>
                  <a:schemeClr val="accent3">
                    <a:lumMod val="25000"/>
                  </a:schemeClr>
                </a:solidFill>
                <a:latin typeface="Abadi"/>
              </a:rPr>
              <a:t> Dash</a:t>
            </a:r>
          </a:p>
          <a:p>
            <a:pPr>
              <a:lnSpc>
                <a:spcPct val="120000"/>
              </a:lnSpc>
              <a:spcBef>
                <a:spcPts val="1400"/>
              </a:spcBef>
            </a:pPr>
            <a:r>
              <a:rPr lang="en-US" sz="1400" dirty="0">
                <a:solidFill>
                  <a:schemeClr val="accent3">
                    <a:lumMod val="25000"/>
                  </a:schemeClr>
                </a:solidFill>
                <a:latin typeface="Abadi"/>
              </a:rPr>
              <a:t>Perform predictive analysis using classification models</a:t>
            </a:r>
          </a:p>
          <a:p>
            <a:pPr lvl="1">
              <a:lnSpc>
                <a:spcPct val="120000"/>
              </a:lnSpc>
              <a:spcBef>
                <a:spcPts val="1400"/>
              </a:spcBef>
            </a:pPr>
            <a:r>
              <a:rPr lang="en-US" sz="1400" dirty="0">
                <a:solidFill>
                  <a:schemeClr val="bg2">
                    <a:lumMod val="50000"/>
                  </a:schemeClr>
                </a:solidFill>
                <a:latin typeface="Abadi"/>
              </a:rPr>
              <a:t>How to build, tune, evaluate classification models</a:t>
            </a:r>
          </a:p>
          <a:p>
            <a:pPr lvl="1">
              <a:lnSpc>
                <a:spcPct val="120000"/>
              </a:lnSpc>
              <a:spcBef>
                <a:spcPts val="1400"/>
              </a:spcBef>
            </a:pPr>
            <a:r>
              <a:rPr lang="en-US" sz="1400" dirty="0">
                <a:solidFill>
                  <a:schemeClr val="bg2">
                    <a:lumMod val="50000"/>
                  </a:schemeClr>
                </a:solidFill>
                <a:latin typeface="Abadi"/>
              </a:rPr>
              <a:t>Use scikit learn for model creation, transform them with for example standard scaler if needed, for tuning use </a:t>
            </a:r>
            <a:r>
              <a:rPr lang="en-US" sz="1400" dirty="0" err="1">
                <a:solidFill>
                  <a:schemeClr val="bg2">
                    <a:lumMod val="50000"/>
                  </a:schemeClr>
                </a:solidFill>
                <a:latin typeface="Abadi"/>
              </a:rPr>
              <a:t>GridSearchCV</a:t>
            </a:r>
            <a:r>
              <a:rPr lang="en-US" sz="1400" dirty="0">
                <a:solidFill>
                  <a:schemeClr val="bg2">
                    <a:lumMod val="50000"/>
                  </a:schemeClr>
                </a:solidFill>
                <a:latin typeface="Abadi"/>
              </a:rPr>
              <a:t> for </a:t>
            </a:r>
            <a:r>
              <a:rPr lang="en-US" sz="1400" dirty="0" err="1">
                <a:solidFill>
                  <a:schemeClr val="bg2">
                    <a:lumMod val="50000"/>
                  </a:schemeClr>
                </a:solidFill>
                <a:latin typeface="Abadi"/>
              </a:rPr>
              <a:t>evalutaion</a:t>
            </a:r>
            <a:r>
              <a:rPr lang="en-US" sz="1400" dirty="0">
                <a:solidFill>
                  <a:schemeClr val="bg2">
                    <a:lumMod val="50000"/>
                  </a:schemeClr>
                </a:solidFill>
                <a:latin typeface="Abadi"/>
              </a:rPr>
              <a:t> use ideally more than one metric for classification, accuracy, f1, precision and recall (and many more)</a:t>
            </a:r>
          </a:p>
          <a:p>
            <a:pPr lvl="1">
              <a:lnSpc>
                <a:spcPct val="120000"/>
              </a:lnSpc>
              <a:spcBef>
                <a:spcPts val="1400"/>
              </a:spcBef>
            </a:pPr>
            <a:endParaRPr lang="en-US" sz="1400" dirty="0">
              <a:solidFill>
                <a:srgbClr val="767171"/>
              </a:solidFill>
              <a:latin typeface="Abadi"/>
            </a:endParaRPr>
          </a:p>
          <a:p>
            <a:pPr>
              <a:lnSpc>
                <a:spcPct val="120000"/>
              </a:lnSpc>
              <a:spcBef>
                <a:spcPts val="1400"/>
              </a:spcBef>
            </a:pPr>
            <a:endParaRPr lang="en-US" sz="1400" dirty="0">
              <a:solidFill>
                <a:schemeClr val="accent3">
                  <a:lumMod val="25000"/>
                </a:schemeClr>
              </a:solidFill>
              <a:latin typeface="Abadi"/>
            </a:endParaRPr>
          </a:p>
          <a:p>
            <a:pPr>
              <a:lnSpc>
                <a:spcPct val="100000"/>
              </a:lnSpc>
              <a:spcBef>
                <a:spcPts val="1400"/>
              </a:spcBef>
            </a:pPr>
            <a:endParaRPr lang="en-US" sz="1400" dirty="0">
              <a:solidFill>
                <a:schemeClr val="accent3">
                  <a:lumMod val="25000"/>
                </a:schemeClr>
              </a:solidFill>
              <a:latin typeface="Abadi"/>
            </a:endParaRPr>
          </a:p>
          <a:p>
            <a:pPr>
              <a:lnSpc>
                <a:spcPct val="100000"/>
              </a:lnSpc>
              <a:spcBef>
                <a:spcPts val="1400"/>
              </a:spcBef>
            </a:pPr>
            <a:endParaRPr lang="en-US" sz="1400" dirty="0">
              <a:solidFill>
                <a:schemeClr val="accent3">
                  <a:lumMod val="25000"/>
                </a:schemeClr>
              </a:solidFill>
              <a:latin typeface="Abadi"/>
            </a:endParaRPr>
          </a:p>
          <a:p>
            <a:pPr>
              <a:lnSpc>
                <a:spcPct val="100000"/>
              </a:lnSpc>
              <a:spcBef>
                <a:spcPts val="1400"/>
              </a:spcBef>
            </a:pPr>
            <a:endParaRPr lang="en-US" sz="1400" dirty="0">
              <a:solidFill>
                <a:schemeClr val="accent3">
                  <a:lumMod val="25000"/>
                </a:schemeClr>
              </a:solidFill>
              <a:latin typeface="Abadi"/>
            </a:endParaRPr>
          </a:p>
          <a:p>
            <a:pPr>
              <a:lnSpc>
                <a:spcPct val="100000"/>
              </a:lnSpc>
              <a:spcBef>
                <a:spcPts val="1400"/>
              </a:spcBef>
            </a:pPr>
            <a:endParaRPr lang="en-US" sz="14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Describe how data sets were collected. </a:t>
            </a:r>
          </a:p>
          <a:p>
            <a:pPr>
              <a:lnSpc>
                <a:spcPct val="100000"/>
              </a:lnSpc>
              <a:spcBef>
                <a:spcPts val="1400"/>
              </a:spcBef>
            </a:pPr>
            <a:r>
              <a:rPr lang="en-US" sz="2200" dirty="0">
                <a:solidFill>
                  <a:schemeClr val="accent3">
                    <a:lumMod val="25000"/>
                  </a:schemeClr>
                </a:solidFill>
                <a:latin typeface="Abadi"/>
              </a:rPr>
              <a:t>You need to present your data collection process use key phrases and flowcharts</a:t>
            </a:r>
          </a:p>
          <a:p>
            <a:pPr>
              <a:lnSpc>
                <a:spcPct val="100000"/>
              </a:lnSpc>
              <a:spcBef>
                <a:spcPts val="1400"/>
              </a:spcBef>
            </a:pPr>
            <a:r>
              <a:rPr lang="en-US" sz="2200" dirty="0">
                <a:solidFill>
                  <a:schemeClr val="accent3">
                    <a:lumMod val="25000"/>
                  </a:schemeClr>
                </a:solidFill>
                <a:latin typeface="Abadi"/>
              </a:rPr>
              <a:t>Import request library for python, use </a:t>
            </a:r>
            <a:r>
              <a:rPr lang="en-US" sz="2200" dirty="0" err="1">
                <a:solidFill>
                  <a:schemeClr val="accent3">
                    <a:lumMod val="25000"/>
                  </a:schemeClr>
                </a:solidFill>
                <a:latin typeface="Abadi"/>
              </a:rPr>
              <a:t>spacex</a:t>
            </a:r>
            <a:r>
              <a:rPr lang="en-US" sz="2200" dirty="0">
                <a:solidFill>
                  <a:schemeClr val="accent3">
                    <a:lumMod val="25000"/>
                  </a:schemeClr>
                </a:solidFill>
                <a:latin typeface="Abadi"/>
              </a:rPr>
              <a:t> </a:t>
            </a:r>
            <a:r>
              <a:rPr lang="en-US" sz="2200" dirty="0" err="1">
                <a:solidFill>
                  <a:schemeClr val="accent3">
                    <a:lumMod val="25000"/>
                  </a:schemeClr>
                </a:solidFill>
                <a:latin typeface="Abadi"/>
              </a:rPr>
              <a:t>api</a:t>
            </a:r>
            <a:r>
              <a:rPr lang="en-US" sz="2200" dirty="0">
                <a:solidFill>
                  <a:schemeClr val="accent3">
                    <a:lumMod val="25000"/>
                  </a:schemeClr>
                </a:solidFill>
                <a:latin typeface="Abadi"/>
              </a:rPr>
              <a:t>, get the </a:t>
            </a:r>
            <a:r>
              <a:rPr lang="en-US" sz="2200" dirty="0" err="1">
                <a:solidFill>
                  <a:schemeClr val="accent3">
                    <a:lumMod val="25000"/>
                  </a:schemeClr>
                </a:solidFill>
                <a:latin typeface="Abadi"/>
              </a:rPr>
              <a:t>json</a:t>
            </a:r>
            <a:r>
              <a:rPr lang="en-US" sz="2200" dirty="0">
                <a:solidFill>
                  <a:schemeClr val="accent3">
                    <a:lumMod val="25000"/>
                  </a:schemeClr>
                </a:solidFill>
                <a:latin typeface="Abadi"/>
              </a:rPr>
              <a:t> and use </a:t>
            </a:r>
            <a:r>
              <a:rPr lang="en-US" sz="2200" dirty="0" err="1">
                <a:solidFill>
                  <a:schemeClr val="accent3">
                    <a:lumMod val="25000"/>
                  </a:schemeClr>
                </a:solidFill>
                <a:latin typeface="Abadi"/>
              </a:rPr>
              <a:t>json_normalize</a:t>
            </a:r>
            <a:r>
              <a:rPr lang="en-US" sz="2200" dirty="0">
                <a:solidFill>
                  <a:schemeClr val="accent3">
                    <a:lumMod val="25000"/>
                  </a:schemeClr>
                </a:solidFill>
                <a:latin typeface="Abadi"/>
              </a:rPr>
              <a:t> function in pandas to </a:t>
            </a:r>
            <a:r>
              <a:rPr lang="en-US" sz="2200" dirty="0" err="1">
                <a:solidFill>
                  <a:schemeClr val="accent3">
                    <a:lumMod val="25000"/>
                  </a:schemeClr>
                </a:solidFill>
                <a:latin typeface="Abadi"/>
              </a:rPr>
              <a:t>tranfsorm</a:t>
            </a:r>
            <a:r>
              <a:rPr lang="en-US" sz="2200" dirty="0">
                <a:solidFill>
                  <a:schemeClr val="accent3">
                    <a:lumMod val="25000"/>
                  </a:schemeClr>
                </a:solidFill>
                <a:latin typeface="Abadi"/>
              </a:rPr>
              <a:t> it into </a:t>
            </a:r>
            <a:r>
              <a:rPr lang="en-US" sz="2200" dirty="0" err="1">
                <a:solidFill>
                  <a:schemeClr val="accent3">
                    <a:lumMod val="25000"/>
                  </a:schemeClr>
                </a:solidFill>
                <a:latin typeface="Abadi"/>
              </a:rPr>
              <a:t>dataframe</a:t>
            </a:r>
          </a:p>
          <a:p>
            <a:pPr>
              <a:lnSpc>
                <a:spcPct val="100000"/>
              </a:lnSpc>
              <a:spcBef>
                <a:spcPts val="1400"/>
              </a:spcBef>
            </a:pPr>
            <a:r>
              <a:rPr lang="en-US" sz="2200" dirty="0">
                <a:solidFill>
                  <a:schemeClr val="accent3">
                    <a:lumMod val="25000"/>
                  </a:schemeClr>
                </a:solidFill>
                <a:latin typeface="Abadi"/>
              </a:rPr>
              <a:t>Alternatively use beautiful soup and request library and go through </a:t>
            </a:r>
            <a:r>
              <a:rPr lang="en-US" sz="2200" dirty="0" err="1">
                <a:solidFill>
                  <a:schemeClr val="accent3">
                    <a:lumMod val="25000"/>
                  </a:schemeClr>
                </a:solidFill>
                <a:latin typeface="Abadi"/>
              </a:rPr>
              <a:t>webscraping</a:t>
            </a:r>
            <a:r>
              <a:rPr lang="en-US" sz="2200" dirty="0">
                <a:solidFill>
                  <a:schemeClr val="accent3">
                    <a:lumMod val="25000"/>
                  </a:schemeClr>
                </a:solidFill>
                <a:latin typeface="Abadi"/>
              </a:rPr>
              <a:t> the </a:t>
            </a:r>
            <a:r>
              <a:rPr lang="en-US" sz="2200" dirty="0" err="1">
                <a:solidFill>
                  <a:schemeClr val="accent3">
                    <a:lumMod val="25000"/>
                  </a:schemeClr>
                </a:solidFill>
                <a:latin typeface="Abadi"/>
              </a:rPr>
              <a:t>wikipedia</a:t>
            </a:r>
            <a:r>
              <a:rPr lang="en-US" sz="2200" dirty="0">
                <a:solidFill>
                  <a:schemeClr val="accent3">
                    <a:lumMod val="25000"/>
                  </a:schemeClr>
                </a:solidFill>
                <a:latin typeface="Abadi"/>
              </a:rPr>
              <a:t> page </a:t>
            </a:r>
          </a:p>
          <a:p>
            <a:pPr marL="0" indent="0">
              <a:buNone/>
            </a:pPr>
            <a:endParaRPr lang="en-US">
              <a:solidFill>
                <a:srgbClr val="000000"/>
              </a:solidFill>
              <a:latin typeface="Calibri" panose="020F0502020204030204"/>
              <a:ea typeface="Calibri" panose="020F0502020204030204"/>
              <a:cs typeface="Calibri" panose="020F0502020204030204"/>
            </a:endParaRP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SpaceX API calls </a:t>
            </a:r>
            <a:r>
              <a:rPr lang="en-US" sz="2200" dirty="0">
                <a:solidFill>
                  <a:srgbClr val="1C7DDB"/>
                </a:solidFill>
                <a:latin typeface="Abadi"/>
              </a:rPr>
              <a:t>here</a:t>
            </a:r>
            <a:endParaRPr lang="en-US">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SpaceX API calls notebook </a:t>
            </a:r>
            <a:r>
              <a:rPr lang="en-US" sz="2200">
                <a:solidFill>
                  <a:srgbClr val="1C7DDB"/>
                </a:solidFill>
                <a:latin typeface="Abadi" panose="020B0604020104020204" pitchFamily="34" charset="0"/>
              </a:rPr>
              <a:t>(must include completed code cell and outcome cell), </a:t>
            </a:r>
            <a:r>
              <a:rPr lang="en-US" sz="2200">
                <a:solidFill>
                  <a:schemeClr val="accent3">
                    <a:lumMod val="25000"/>
                  </a:schemeClr>
                </a:solidFill>
                <a:latin typeface="Abadi" panose="020B0604020104020204" pitchFamily="34" charset="0"/>
              </a:rPr>
              <a:t>as an external reference and peer-review purpose</a:t>
            </a:r>
          </a:p>
          <a:p>
            <a:endParaRPr lang="en-US"/>
          </a:p>
          <a:p>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2" name="Picture 1">
            <a:extLst>
              <a:ext uri="{FF2B5EF4-FFF2-40B4-BE49-F238E27FC236}">
                <a16:creationId xmlns:a16="http://schemas.microsoft.com/office/drawing/2014/main" id="{FFD87EAD-B0C5-6852-661A-04C34196CBFF}"/>
              </a:ext>
            </a:extLst>
          </p:cNvPr>
          <p:cNvPicPr>
            <a:picLocks noChangeAspect="1"/>
          </p:cNvPicPr>
          <p:nvPr/>
        </p:nvPicPr>
        <p:blipFill>
          <a:blip r:embed="rId3"/>
          <a:stretch>
            <a:fillRect/>
          </a:stretch>
        </p:blipFill>
        <p:spPr>
          <a:xfrm>
            <a:off x="5464798" y="1618342"/>
            <a:ext cx="6269833" cy="489857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None/>
            </a:pPr>
            <a:r>
              <a:rPr lang="en-US" sz="1600" dirty="0">
                <a:latin typeface="Abadi"/>
              </a:rPr>
              <a:t>Use get from request library </a:t>
            </a:r>
          </a:p>
          <a:p>
            <a:pPr marL="0" indent="0">
              <a:buFont typeface="Arial" panose="020B0604020202020204" pitchFamily="34" charset="0"/>
              <a:buNone/>
            </a:pPr>
            <a:endParaRPr lang="en-US" sz="2200" dirty="0">
              <a:solidFill>
                <a:srgbClr val="1C7DDB"/>
              </a:solidFill>
              <a:latin typeface="Abadi"/>
            </a:endParaRPr>
          </a:p>
          <a:p>
            <a:pPr marL="0" indent="0">
              <a:buNone/>
            </a:pPr>
            <a:endParaRPr lang="en-US" dirty="0">
              <a:cs typeface="Calibri"/>
            </a:endParaRPr>
          </a:p>
        </p:txBody>
      </p:sp>
      <p:cxnSp>
        <p:nvCxnSpPr>
          <p:cNvPr id="7" name="Straight Arrow Connector 6">
            <a:extLst>
              <a:ext uri="{FF2B5EF4-FFF2-40B4-BE49-F238E27FC236}">
                <a16:creationId xmlns:a16="http://schemas.microsoft.com/office/drawing/2014/main" id="{46698AF7-87E1-879F-9ED7-EAD0893F1743}"/>
              </a:ext>
            </a:extLst>
          </p:cNvPr>
          <p:cNvCxnSpPr/>
          <p:nvPr/>
        </p:nvCxnSpPr>
        <p:spPr>
          <a:xfrm>
            <a:off x="7319913" y="2522481"/>
            <a:ext cx="58936" cy="82511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C2F827E2-DE50-BF51-5CD2-451148046CC7}"/>
              </a:ext>
            </a:extLst>
          </p:cNvPr>
          <p:cNvSpPr txBox="1"/>
          <p:nvPr/>
        </p:nvSpPr>
        <p:spPr>
          <a:xfrm>
            <a:off x="6247269" y="3524402"/>
            <a:ext cx="274320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Calibri"/>
                <a:cs typeface="Calibri"/>
              </a:rPr>
              <a:t>Scrape the whole table from </a:t>
            </a:r>
            <a:r>
              <a:rPr lang="en-US" dirty="0" err="1">
                <a:ea typeface="Calibri"/>
                <a:cs typeface="Calibri"/>
              </a:rPr>
              <a:t>wikipedia</a:t>
            </a:r>
            <a:endParaRPr lang="en-US" dirty="0" err="1"/>
          </a:p>
        </p:txBody>
      </p:sp>
      <p:cxnSp>
        <p:nvCxnSpPr>
          <p:cNvPr id="9" name="Straight Arrow Connector 8">
            <a:extLst>
              <a:ext uri="{FF2B5EF4-FFF2-40B4-BE49-F238E27FC236}">
                <a16:creationId xmlns:a16="http://schemas.microsoft.com/office/drawing/2014/main" id="{10C91405-42EC-FC0F-CB38-497511456827}"/>
              </a:ext>
            </a:extLst>
          </p:cNvPr>
          <p:cNvCxnSpPr/>
          <p:nvPr/>
        </p:nvCxnSpPr>
        <p:spPr>
          <a:xfrm>
            <a:off x="7213828" y="4184491"/>
            <a:ext cx="495066" cy="6365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2712BB07-57FB-2BA5-F79F-042E96F3C447}"/>
              </a:ext>
            </a:extLst>
          </p:cNvPr>
          <p:cNvSpPr txBox="1"/>
          <p:nvPr/>
        </p:nvSpPr>
        <p:spPr>
          <a:xfrm>
            <a:off x="7848148" y="4500678"/>
            <a:ext cx="2743200"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Calibri"/>
                <a:cs typeface="Calibri"/>
              </a:rPr>
              <a:t>Go through every row in the table and scrape all required info from this, add each column to the appropriate list</a:t>
            </a:r>
            <a:endParaRPr lang="en-US" dirty="0"/>
          </a:p>
        </p:txBody>
      </p:sp>
      <p:cxnSp>
        <p:nvCxnSpPr>
          <p:cNvPr id="12" name="Straight Arrow Connector 11">
            <a:extLst>
              <a:ext uri="{FF2B5EF4-FFF2-40B4-BE49-F238E27FC236}">
                <a16:creationId xmlns:a16="http://schemas.microsoft.com/office/drawing/2014/main" id="{CB5A2515-66A3-565A-25CC-9E2574088565}"/>
              </a:ext>
            </a:extLst>
          </p:cNvPr>
          <p:cNvCxnSpPr/>
          <p:nvPr/>
        </p:nvCxnSpPr>
        <p:spPr>
          <a:xfrm flipV="1">
            <a:off x="9244938" y="3811516"/>
            <a:ext cx="410575" cy="5947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A802CAF6-6454-7FA6-7F77-22E302D059AA}"/>
              </a:ext>
            </a:extLst>
          </p:cNvPr>
          <p:cNvSpPr txBox="1"/>
          <p:nvPr/>
        </p:nvSpPr>
        <p:spPr>
          <a:xfrm>
            <a:off x="8698059" y="3052165"/>
            <a:ext cx="274320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Calibri"/>
                <a:cs typeface="Calibri"/>
              </a:rPr>
              <a:t>Create </a:t>
            </a:r>
            <a:r>
              <a:rPr lang="en-US" dirty="0" err="1">
                <a:ea typeface="Calibri"/>
                <a:cs typeface="Calibri"/>
              </a:rPr>
              <a:t>dataframe</a:t>
            </a:r>
            <a:r>
              <a:rPr lang="en-US" dirty="0">
                <a:ea typeface="Calibri"/>
                <a:cs typeface="Calibri"/>
              </a:rPr>
              <a:t> out of created lists</a:t>
            </a:r>
            <a:endParaRPr lang="en-US" dirty="0"/>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84</TotalTime>
  <Words>1346</Words>
  <Application>Microsoft Office PowerPoint</Application>
  <PresentationFormat>Widescreen</PresentationFormat>
  <Paragraphs>234</Paragraphs>
  <Slides>47</Slides>
  <Notes>4</Notes>
  <HiddenSlides>0</HiddenSlides>
  <MMClips>0</MMClips>
  <ScaleCrop>false</ScaleCrop>
  <HeadingPairs>
    <vt:vector size="4" baseType="variant">
      <vt:variant>
        <vt:lpstr>Theme</vt:lpstr>
      </vt:variant>
      <vt:variant>
        <vt:i4>1</vt:i4>
      </vt:variant>
      <vt:variant>
        <vt:lpstr>Slide Titles</vt:lpstr>
      </vt:variant>
      <vt:variant>
        <vt:i4>47</vt:i4>
      </vt:variant>
    </vt:vector>
  </HeadingPairs>
  <TitlesOfParts>
    <vt:vector size="48" baseType="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YAN Luo</cp:lastModifiedBy>
  <cp:revision>737</cp:revision>
  <dcterms:created xsi:type="dcterms:W3CDTF">2021-04-29T18:58:34Z</dcterms:created>
  <dcterms:modified xsi:type="dcterms:W3CDTF">2025-08-27T13:43:48Z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